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9" r:id="rId9"/>
    <p:sldId id="266" r:id="rId10"/>
    <p:sldId id="268" r:id="rId11"/>
    <p:sldId id="267" r:id="rId12"/>
    <p:sldId id="270" r:id="rId13"/>
    <p:sldId id="271" r:id="rId14"/>
    <p:sldId id="278" r:id="rId15"/>
    <p:sldId id="277" r:id="rId16"/>
    <p:sldId id="272" r:id="rId17"/>
    <p:sldId id="279" r:id="rId18"/>
    <p:sldId id="273" r:id="rId19"/>
    <p:sldId id="280" r:id="rId20"/>
    <p:sldId id="274" r:id="rId21"/>
    <p:sldId id="281" r:id="rId22"/>
    <p:sldId id="282" r:id="rId23"/>
    <p:sldId id="275" r:id="rId24"/>
    <p:sldId id="276" r:id="rId25"/>
    <p:sldId id="283"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923B67FF-7492-4F39-9EDA-BD5F8F4D1E0A}" type="datetimeFigureOut">
              <a:rPr lang="el-GR" smtClean="0"/>
              <a:pPr/>
              <a:t>9/9/2017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354541-D6CA-4A98-91A2-EC707E675AD7}" type="slidenum">
              <a:rPr lang="el-GR" smtClean="0"/>
              <a:pPr/>
              <a:t>‹Nr.›</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23B67FF-7492-4F39-9EDA-BD5F8F4D1E0A}" type="datetimeFigureOut">
              <a:rPr lang="el-GR" smtClean="0"/>
              <a:pPr/>
              <a:t>9/9/2017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354541-D6CA-4A98-91A2-EC707E675AD7}" type="slidenum">
              <a:rPr lang="el-GR" smtClean="0"/>
              <a:pPr/>
              <a:t>‹Nr.›</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23B67FF-7492-4F39-9EDA-BD5F8F4D1E0A}" type="datetimeFigureOut">
              <a:rPr lang="el-GR" smtClean="0"/>
              <a:pPr/>
              <a:t>9/9/2017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354541-D6CA-4A98-91A2-EC707E675AD7}" type="slidenum">
              <a:rPr lang="el-GR" smtClean="0"/>
              <a:pPr/>
              <a:t>‹Nr.›</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23B67FF-7492-4F39-9EDA-BD5F8F4D1E0A}" type="datetimeFigureOut">
              <a:rPr lang="el-GR" smtClean="0"/>
              <a:pPr/>
              <a:t>9/9/2017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354541-D6CA-4A98-91A2-EC707E675AD7}" type="slidenum">
              <a:rPr lang="el-GR" smtClean="0"/>
              <a:pPr/>
              <a:t>‹Nr.›</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3B67FF-7492-4F39-9EDA-BD5F8F4D1E0A}" type="datetimeFigureOut">
              <a:rPr lang="el-GR" smtClean="0"/>
              <a:pPr/>
              <a:t>9/9/2017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F354541-D6CA-4A98-91A2-EC707E675AD7}" type="slidenum">
              <a:rPr lang="el-GR" smtClean="0"/>
              <a:pPr/>
              <a:t>‹Nr.›</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923B67FF-7492-4F39-9EDA-BD5F8F4D1E0A}" type="datetimeFigureOut">
              <a:rPr lang="el-GR" smtClean="0"/>
              <a:pPr/>
              <a:t>9/9/2017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F354541-D6CA-4A98-91A2-EC707E675AD7}" type="slidenum">
              <a:rPr lang="el-GR" smtClean="0"/>
              <a:pPr/>
              <a:t>‹Nr.›</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923B67FF-7492-4F39-9EDA-BD5F8F4D1E0A}" type="datetimeFigureOut">
              <a:rPr lang="el-GR" smtClean="0"/>
              <a:pPr/>
              <a:t>9/9/2017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F354541-D6CA-4A98-91A2-EC707E675AD7}" type="slidenum">
              <a:rPr lang="el-GR" smtClean="0"/>
              <a:pPr/>
              <a:t>‹Nr.›</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923B67FF-7492-4F39-9EDA-BD5F8F4D1E0A}" type="datetimeFigureOut">
              <a:rPr lang="el-GR" smtClean="0"/>
              <a:pPr/>
              <a:t>9/9/2017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F354541-D6CA-4A98-91A2-EC707E675AD7}" type="slidenum">
              <a:rPr lang="el-GR" smtClean="0"/>
              <a:pPr/>
              <a:t>‹Nr.›</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B67FF-7492-4F39-9EDA-BD5F8F4D1E0A}" type="datetimeFigureOut">
              <a:rPr lang="el-GR" smtClean="0"/>
              <a:pPr/>
              <a:t>9/9/2017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F354541-D6CA-4A98-91A2-EC707E675AD7}" type="slidenum">
              <a:rPr lang="el-GR" smtClean="0"/>
              <a:pPr/>
              <a:t>‹Nr.›</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B67FF-7492-4F39-9EDA-BD5F8F4D1E0A}" type="datetimeFigureOut">
              <a:rPr lang="el-GR" smtClean="0"/>
              <a:pPr/>
              <a:t>9/9/2017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F354541-D6CA-4A98-91A2-EC707E675AD7}" type="slidenum">
              <a:rPr lang="el-GR" smtClean="0"/>
              <a:pPr/>
              <a:t>‹Nr.›</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B67FF-7492-4F39-9EDA-BD5F8F4D1E0A}" type="datetimeFigureOut">
              <a:rPr lang="el-GR" smtClean="0"/>
              <a:pPr/>
              <a:t>9/9/2017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F354541-D6CA-4A98-91A2-EC707E675AD7}" type="slidenum">
              <a:rPr lang="el-GR" smtClean="0"/>
              <a:pPr/>
              <a:t>‹Nr.›</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B67FF-7492-4F39-9EDA-BD5F8F4D1E0A}" type="datetimeFigureOut">
              <a:rPr lang="el-GR" smtClean="0"/>
              <a:pPr/>
              <a:t>9/9/2017</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54541-D6CA-4A98-91A2-EC707E675AD7}" type="slidenum">
              <a:rPr lang="el-GR" smtClean="0"/>
              <a:pPr/>
              <a:t>‹Nr.›</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2398" t="861" r="12476"/>
          <a:stretch>
            <a:fillRect/>
          </a:stretch>
        </p:blipFill>
        <p:spPr bwMode="auto">
          <a:xfrm>
            <a:off x="0" y="-1"/>
            <a:ext cx="9144000" cy="685800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25844" t="35454" r="33340" b="19878"/>
          <a:stretch>
            <a:fillRect/>
          </a:stretch>
        </p:blipFill>
        <p:spPr bwMode="auto">
          <a:xfrm>
            <a:off x="1187624" y="980728"/>
            <a:ext cx="7344816" cy="5400600"/>
          </a:xfrm>
          <a:prstGeom prst="rect">
            <a:avLst/>
          </a:prstGeom>
          <a:noFill/>
          <a:ln w="9525">
            <a:noFill/>
            <a:miter lim="800000"/>
            <a:headEnd/>
            <a:tailEnd/>
          </a:ln>
        </p:spPr>
      </p:pic>
      <p:sp>
        <p:nvSpPr>
          <p:cNvPr id="23553" name="Rectangle 1"/>
          <p:cNvSpPr>
            <a:spLocks noChangeArrowheads="1"/>
          </p:cNvSpPr>
          <p:nvPr/>
        </p:nvSpPr>
        <p:spPr bwMode="auto">
          <a:xfrm>
            <a:off x="0" y="242233"/>
            <a:ext cx="87484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 card explaining the notation of the symbols on use on the Board</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fontScale="90000"/>
          </a:bodyPr>
          <a:lstStyle/>
          <a:p>
            <a:r>
              <a:rPr lang="en-US" dirty="0"/>
              <a:t>        </a:t>
            </a:r>
            <a:r>
              <a:rPr lang="en-US" sz="2700" dirty="0"/>
              <a:t>Constructing Equalities using the </a:t>
            </a:r>
            <a:r>
              <a:rPr lang="en-US" sz="2700" dirty="0" err="1"/>
              <a:t>MathScrabble</a:t>
            </a:r>
            <a:r>
              <a:rPr lang="en-US" sz="2700" dirty="0"/>
              <a:t> symbols</a:t>
            </a:r>
            <a:endParaRPr lang="el-GR" sz="2700" dirty="0"/>
          </a:p>
        </p:txBody>
      </p:sp>
      <p:sp>
        <p:nvSpPr>
          <p:cNvPr id="3" name="Content Placeholder 2"/>
          <p:cNvSpPr>
            <a:spLocks noGrp="1"/>
          </p:cNvSpPr>
          <p:nvPr>
            <p:ph idx="1"/>
          </p:nvPr>
        </p:nvSpPr>
        <p:spPr/>
        <p:txBody>
          <a:bodyPr>
            <a:normAutofit/>
          </a:bodyPr>
          <a:lstStyle/>
          <a:p>
            <a:pPr>
              <a:buNone/>
            </a:pPr>
            <a:r>
              <a:rPr lang="en-US" dirty="0"/>
              <a:t> The material provided in the Compendium/ Guidebook constructed or copied by the learners and consisting of  </a:t>
            </a:r>
          </a:p>
          <a:p>
            <a:r>
              <a:rPr lang="en-US" dirty="0"/>
              <a:t>A card with the rules of playing the game</a:t>
            </a:r>
          </a:p>
          <a:p>
            <a:r>
              <a:rPr lang="en-US" dirty="0"/>
              <a:t>A card with  the rules for scoring </a:t>
            </a:r>
          </a:p>
          <a:p>
            <a:r>
              <a:rPr lang="en-US" dirty="0"/>
              <a:t>Supporting  sheets for calculating the score at each round and for keeping the score for the whole game and for each player</a:t>
            </a:r>
          </a:p>
          <a:p>
            <a:endParaRPr lang="el-GR" dirty="0"/>
          </a:p>
        </p:txBody>
      </p:sp>
      <p:pic>
        <p:nvPicPr>
          <p:cNvPr id="4" name="Grafik 1073742000"/>
          <p:cNvPicPr/>
          <p:nvPr/>
        </p:nvPicPr>
        <p:blipFill rotWithShape="1">
          <a:blip r:embed="rId2" cstate="print">
            <a:extLst>
              <a:ext uri="{28A0092B-C50C-407E-A947-70E740481C1C}">
                <a14:useLocalDpi xmlns:a14="http://schemas.microsoft.com/office/drawing/2010/main"/>
              </a:ext>
            </a:extLst>
          </a:blip>
          <a:srcRect/>
          <a:stretch/>
        </p:blipFill>
        <p:spPr bwMode="auto">
          <a:xfrm>
            <a:off x="539552" y="404664"/>
            <a:ext cx="720080" cy="5646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fontScale="90000"/>
          </a:bodyPr>
          <a:lstStyle/>
          <a:p>
            <a:r>
              <a:rPr lang="en-US" dirty="0"/>
              <a:t>        </a:t>
            </a:r>
            <a:r>
              <a:rPr lang="en-US" sz="2700" dirty="0"/>
              <a:t>Constructing Equalities using the </a:t>
            </a:r>
            <a:r>
              <a:rPr lang="en-US" sz="2700" dirty="0" err="1"/>
              <a:t>MathScrabble</a:t>
            </a:r>
            <a:r>
              <a:rPr lang="en-US" sz="2700" dirty="0"/>
              <a:t> symbols</a:t>
            </a:r>
            <a:endParaRPr lang="el-GR" sz="2700" dirty="0"/>
          </a:p>
        </p:txBody>
      </p:sp>
      <p:sp>
        <p:nvSpPr>
          <p:cNvPr id="3" name="Content Placeholder 2"/>
          <p:cNvSpPr>
            <a:spLocks noGrp="1"/>
          </p:cNvSpPr>
          <p:nvPr>
            <p:ph idx="1"/>
          </p:nvPr>
        </p:nvSpPr>
        <p:spPr/>
        <p:txBody>
          <a:bodyPr>
            <a:normAutofit lnSpcReduction="10000"/>
          </a:bodyPr>
          <a:lstStyle/>
          <a:p>
            <a:pPr>
              <a:buNone/>
            </a:pPr>
            <a:r>
              <a:rPr lang="en-US" dirty="0"/>
              <a:t> DESCRIPTION-ACTIVITIES OF THE LESSON</a:t>
            </a:r>
          </a:p>
          <a:p>
            <a:pPr>
              <a:buNone/>
            </a:pPr>
            <a:r>
              <a:rPr lang="en-US" dirty="0"/>
              <a:t>The following description </a:t>
            </a:r>
            <a:r>
              <a:rPr lang="en-US" b="1" u="sng" dirty="0"/>
              <a:t>Assumes</a:t>
            </a:r>
            <a:r>
              <a:rPr lang="en-US" dirty="0"/>
              <a:t>  that the learners have already been acquainted with the ideas of the symbols (or at least some of these symbols that are going to be used in the present lesson)</a:t>
            </a:r>
          </a:p>
          <a:p>
            <a:pPr>
              <a:buNone/>
            </a:pPr>
            <a:endParaRPr lang="en-US" dirty="0"/>
          </a:p>
          <a:p>
            <a:pPr>
              <a:buNone/>
            </a:pPr>
            <a:r>
              <a:rPr lang="en-US" sz="2400" dirty="0"/>
              <a:t>For example this could have been  achieved through a process in the spirit of Lesson 1 in the Guidebook</a:t>
            </a:r>
            <a:r>
              <a:rPr lang="en-US" dirty="0"/>
              <a:t>. </a:t>
            </a:r>
            <a:endParaRPr lang="el-GR" dirty="0"/>
          </a:p>
        </p:txBody>
      </p:sp>
      <p:pic>
        <p:nvPicPr>
          <p:cNvPr id="4" name="Grafik 1073742000"/>
          <p:cNvPicPr/>
          <p:nvPr/>
        </p:nvPicPr>
        <p:blipFill rotWithShape="1">
          <a:blip r:embed="rId2" cstate="print">
            <a:extLst>
              <a:ext uri="{28A0092B-C50C-407E-A947-70E740481C1C}">
                <a14:useLocalDpi xmlns:a14="http://schemas.microsoft.com/office/drawing/2010/main"/>
              </a:ext>
            </a:extLst>
          </a:blip>
          <a:srcRect/>
          <a:stretch/>
        </p:blipFill>
        <p:spPr bwMode="auto">
          <a:xfrm>
            <a:off x="539552" y="404664"/>
            <a:ext cx="720080" cy="5646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80120"/>
          </a:xfrm>
        </p:spPr>
        <p:txBody>
          <a:bodyPr>
            <a:normAutofit fontScale="90000"/>
          </a:bodyPr>
          <a:lstStyle/>
          <a:p>
            <a:r>
              <a:rPr lang="en-US" dirty="0"/>
              <a:t>        </a:t>
            </a:r>
            <a:r>
              <a:rPr lang="en-US" sz="2700" dirty="0"/>
              <a:t>Constructing Equalities using the </a:t>
            </a:r>
            <a:r>
              <a:rPr lang="en-US" sz="2700" dirty="0" err="1"/>
              <a:t>MathScrabble</a:t>
            </a:r>
            <a:r>
              <a:rPr lang="en-US" sz="2700" dirty="0"/>
              <a:t> symbols</a:t>
            </a:r>
            <a:br>
              <a:rPr lang="en-US" sz="2700" dirty="0"/>
            </a:br>
            <a:r>
              <a:rPr lang="en-US" sz="2400" dirty="0"/>
              <a:t> DESCRIPTION OF THE LESSON </a:t>
            </a:r>
            <a:br>
              <a:rPr lang="en-US" sz="2700" dirty="0"/>
            </a:br>
            <a:endParaRPr lang="el-GR" sz="2700" dirty="0"/>
          </a:p>
        </p:txBody>
      </p:sp>
      <p:sp>
        <p:nvSpPr>
          <p:cNvPr id="3" name="Content Placeholder 2"/>
          <p:cNvSpPr>
            <a:spLocks noGrp="1"/>
          </p:cNvSpPr>
          <p:nvPr>
            <p:ph idx="1"/>
          </p:nvPr>
        </p:nvSpPr>
        <p:spPr/>
        <p:txBody>
          <a:bodyPr>
            <a:normAutofit/>
          </a:bodyPr>
          <a:lstStyle/>
          <a:p>
            <a:pPr>
              <a:buNone/>
            </a:pPr>
            <a:r>
              <a:rPr lang="en-US" dirty="0"/>
              <a:t> </a:t>
            </a:r>
            <a:r>
              <a:rPr lang="en-GB" b="1" u="sng" dirty="0"/>
              <a:t>Activity 1</a:t>
            </a:r>
            <a:endParaRPr lang="el-GR" b="1" u="sng" dirty="0"/>
          </a:p>
          <a:p>
            <a:r>
              <a:rPr lang="en-GB" dirty="0"/>
              <a:t>Explain what is a valid equality using the symbols provided</a:t>
            </a:r>
            <a:endParaRPr lang="el-GR" dirty="0"/>
          </a:p>
          <a:p>
            <a:r>
              <a:rPr lang="en-GB" dirty="0"/>
              <a:t>Work for 5 minutes on Examples , Exercises </a:t>
            </a:r>
            <a:endParaRPr lang="el-GR" dirty="0"/>
          </a:p>
          <a:p>
            <a:pPr>
              <a:buNone/>
            </a:pPr>
            <a:endParaRPr lang="en-US" dirty="0"/>
          </a:p>
        </p:txBody>
      </p:sp>
      <p:pic>
        <p:nvPicPr>
          <p:cNvPr id="4" name="Grafik 1073742000"/>
          <p:cNvPicPr/>
          <p:nvPr/>
        </p:nvPicPr>
        <p:blipFill rotWithShape="1">
          <a:blip r:embed="rId2" cstate="print">
            <a:extLst>
              <a:ext uri="{28A0092B-C50C-407E-A947-70E740481C1C}">
                <a14:useLocalDpi xmlns:a14="http://schemas.microsoft.com/office/drawing/2010/main"/>
              </a:ext>
            </a:extLst>
          </a:blip>
          <a:srcRect/>
          <a:stretch/>
        </p:blipFill>
        <p:spPr bwMode="auto">
          <a:xfrm>
            <a:off x="539552" y="404664"/>
            <a:ext cx="720080" cy="64807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80120"/>
          </a:xfrm>
        </p:spPr>
        <p:txBody>
          <a:bodyPr>
            <a:normAutofit fontScale="90000"/>
          </a:bodyPr>
          <a:lstStyle/>
          <a:p>
            <a:r>
              <a:rPr lang="en-US" dirty="0"/>
              <a:t>        </a:t>
            </a:r>
            <a:r>
              <a:rPr lang="en-US" sz="2700" dirty="0"/>
              <a:t>Constructing Equalities using the </a:t>
            </a:r>
            <a:r>
              <a:rPr lang="en-US" sz="2700" dirty="0" err="1"/>
              <a:t>MathScrabble</a:t>
            </a:r>
            <a:r>
              <a:rPr lang="en-US" sz="2700" dirty="0"/>
              <a:t> symbols</a:t>
            </a:r>
            <a:br>
              <a:rPr lang="en-US" sz="2700" dirty="0"/>
            </a:br>
            <a:r>
              <a:rPr lang="en-US" sz="2400" dirty="0"/>
              <a:t> DESCRIPTION OF THE LESSON </a:t>
            </a:r>
            <a:br>
              <a:rPr lang="en-US" sz="2700" dirty="0"/>
            </a:br>
            <a:endParaRPr lang="el-GR" sz="2700" dirty="0"/>
          </a:p>
        </p:txBody>
      </p:sp>
      <p:sp>
        <p:nvSpPr>
          <p:cNvPr id="3" name="Content Placeholder 2"/>
          <p:cNvSpPr>
            <a:spLocks noGrp="1"/>
          </p:cNvSpPr>
          <p:nvPr>
            <p:ph idx="1"/>
          </p:nvPr>
        </p:nvSpPr>
        <p:spPr/>
        <p:txBody>
          <a:bodyPr>
            <a:normAutofit/>
          </a:bodyPr>
          <a:lstStyle/>
          <a:p>
            <a:r>
              <a:rPr lang="en-US" dirty="0"/>
              <a:t> How do we consider the issue of quantity?</a:t>
            </a:r>
            <a:endParaRPr lang="el-GR" dirty="0"/>
          </a:p>
          <a:p>
            <a:r>
              <a:rPr lang="en-US" dirty="0"/>
              <a:t>How do we explain the concept of equality?</a:t>
            </a:r>
            <a:endParaRPr lang="el-GR" dirty="0"/>
          </a:p>
          <a:p>
            <a:pPr>
              <a:buNone/>
            </a:pPr>
            <a:endParaRPr lang="en-US" dirty="0"/>
          </a:p>
          <a:p>
            <a:pPr>
              <a:buNone/>
            </a:pPr>
            <a:endParaRPr lang="en-US" dirty="0"/>
          </a:p>
          <a:p>
            <a:pPr>
              <a:buNone/>
            </a:pPr>
            <a:endParaRPr lang="en-US" dirty="0"/>
          </a:p>
        </p:txBody>
      </p:sp>
      <p:pic>
        <p:nvPicPr>
          <p:cNvPr id="4" name="Grafik 1073742000"/>
          <p:cNvPicPr/>
          <p:nvPr/>
        </p:nvPicPr>
        <p:blipFill rotWithShape="1">
          <a:blip r:embed="rId2" cstate="print">
            <a:extLst>
              <a:ext uri="{28A0092B-C50C-407E-A947-70E740481C1C}">
                <a14:useLocalDpi xmlns:a14="http://schemas.microsoft.com/office/drawing/2010/main"/>
              </a:ext>
            </a:extLst>
          </a:blip>
          <a:srcRect/>
          <a:stretch/>
        </p:blipFill>
        <p:spPr bwMode="auto">
          <a:xfrm>
            <a:off x="539552" y="404664"/>
            <a:ext cx="720080" cy="648072"/>
          </a:xfrm>
          <a:prstGeom prst="rect">
            <a:avLst/>
          </a:prstGeom>
          <a:ln>
            <a:noFill/>
          </a:ln>
          <a:extLst>
            <a:ext uri="{53640926-AAD7-44D8-BBD7-CCE9431645EC}">
              <a14:shadowObscured xmlns:a14="http://schemas.microsoft.com/office/drawing/2010/main"/>
            </a:ext>
          </a:extLst>
        </p:spPr>
      </p:pic>
      <p:pic>
        <p:nvPicPr>
          <p:cNvPr id="5" name="Picture 4"/>
          <p:cNvPicPr/>
          <p:nvPr/>
        </p:nvPicPr>
        <p:blipFill>
          <a:blip r:embed="rId3" cstate="print"/>
          <a:srcRect l="15249" t="34317" r="50726" b="18081"/>
          <a:stretch>
            <a:fillRect/>
          </a:stretch>
        </p:blipFill>
        <p:spPr bwMode="auto">
          <a:xfrm>
            <a:off x="2987824" y="3212976"/>
            <a:ext cx="2631755" cy="2070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55576" y="764704"/>
          <a:ext cx="7920880" cy="3600400"/>
        </p:xfrm>
        <a:graphic>
          <a:graphicData uri="http://schemas.openxmlformats.org/drawingml/2006/table">
            <a:tbl>
              <a:tblPr/>
              <a:tblGrid>
                <a:gridCol w="3312368">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590667">
                <a:tc>
                  <a:txBody>
                    <a:bodyPr/>
                    <a:lstStyle/>
                    <a:p>
                      <a:pPr>
                        <a:lnSpc>
                          <a:spcPct val="115000"/>
                        </a:lnSpc>
                        <a:spcAft>
                          <a:spcPts val="400"/>
                        </a:spcAft>
                      </a:pPr>
                      <a:r>
                        <a:rPr lang="en-US" sz="2000" b="1">
                          <a:latin typeface="Calibri"/>
                          <a:ea typeface="Times New Roman"/>
                          <a:cs typeface="Times New Roman"/>
                        </a:rPr>
                        <a:t>Information</a:t>
                      </a:r>
                      <a:endParaRPr lang="el-GR" sz="20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400"/>
                        </a:spcAft>
                      </a:pPr>
                      <a:r>
                        <a:rPr lang="en-US" sz="2000" b="1">
                          <a:latin typeface="Calibri"/>
                          <a:ea typeface="Times New Roman"/>
                          <a:cs typeface="Times New Roman"/>
                        </a:rPr>
                        <a:t>Requirements/ Questions  for practice/ Comments</a:t>
                      </a:r>
                      <a:endParaRPr lang="el-GR" sz="200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99360">
                <a:tc>
                  <a:txBody>
                    <a:bodyPr/>
                    <a:lstStyle/>
                    <a:p>
                      <a:pPr>
                        <a:lnSpc>
                          <a:spcPct val="115000"/>
                        </a:lnSpc>
                        <a:spcAft>
                          <a:spcPts val="400"/>
                        </a:spcAft>
                      </a:pPr>
                      <a:r>
                        <a:rPr lang="en-US" sz="2000" dirty="0">
                          <a:latin typeface="Calibri"/>
                          <a:ea typeface="Times New Roman"/>
                          <a:cs typeface="Times New Roman"/>
                        </a:rPr>
                        <a:t>Given the following relations</a:t>
                      </a:r>
                      <a:endParaRPr lang="el-GR" sz="2000" dirty="0">
                        <a:latin typeface="Calibri"/>
                        <a:ea typeface="Times New Roman"/>
                        <a:cs typeface="Times New Roman"/>
                      </a:endParaRPr>
                    </a:p>
                    <a:p>
                      <a:pPr marL="342900" lvl="0" indent="-342900">
                        <a:lnSpc>
                          <a:spcPct val="115000"/>
                        </a:lnSpc>
                        <a:spcAft>
                          <a:spcPts val="0"/>
                        </a:spcAft>
                        <a:buFont typeface="+mj-lt"/>
                        <a:buAutoNum type="alphaLcPeriod"/>
                      </a:pPr>
                      <a:r>
                        <a:rPr lang="en-US" sz="2000" dirty="0">
                          <a:latin typeface="Calibri"/>
                          <a:ea typeface="Times New Roman"/>
                          <a:cs typeface="Times New Roman"/>
                        </a:rPr>
                        <a:t>5+3=8</a:t>
                      </a:r>
                      <a:endParaRPr lang="el-GR" sz="2000" dirty="0">
                        <a:latin typeface="Calibri"/>
                        <a:ea typeface="Times New Roman"/>
                        <a:cs typeface="Times New Roman"/>
                      </a:endParaRPr>
                    </a:p>
                    <a:p>
                      <a:pPr marL="342900" lvl="0" indent="-342900">
                        <a:lnSpc>
                          <a:spcPct val="115000"/>
                        </a:lnSpc>
                        <a:spcAft>
                          <a:spcPts val="0"/>
                        </a:spcAft>
                        <a:buFont typeface="+mj-lt"/>
                        <a:buAutoNum type="alphaLcPeriod"/>
                      </a:pPr>
                      <a:r>
                        <a:rPr lang="en-US" sz="2000" dirty="0">
                          <a:latin typeface="Calibri"/>
                          <a:ea typeface="Times New Roman"/>
                          <a:cs typeface="Times New Roman"/>
                        </a:rPr>
                        <a:t>8-2= 2×3</a:t>
                      </a:r>
                      <a:endParaRPr lang="el-GR" sz="2000" dirty="0">
                        <a:latin typeface="Calibri"/>
                        <a:ea typeface="Times New Roman"/>
                        <a:cs typeface="Times New Roman"/>
                      </a:endParaRPr>
                    </a:p>
                    <a:p>
                      <a:pPr marL="342900" lvl="0" indent="-342900">
                        <a:lnSpc>
                          <a:spcPct val="115000"/>
                        </a:lnSpc>
                        <a:spcAft>
                          <a:spcPts val="0"/>
                        </a:spcAft>
                        <a:buFont typeface="+mj-lt"/>
                        <a:buAutoNum type="alphaLcPeriod"/>
                      </a:pPr>
                      <a:r>
                        <a:rPr lang="en-US" sz="2000" dirty="0">
                          <a:latin typeface="Calibri"/>
                          <a:ea typeface="Times New Roman"/>
                          <a:cs typeface="Times New Roman"/>
                        </a:rPr>
                        <a:t>4÷2=2+0</a:t>
                      </a:r>
                      <a:endParaRPr lang="el-GR" sz="2000" dirty="0">
                        <a:latin typeface="Calibri"/>
                        <a:ea typeface="Times New Roman"/>
                        <a:cs typeface="Times New Roman"/>
                      </a:endParaRPr>
                    </a:p>
                    <a:p>
                      <a:pPr marL="342900" lvl="0" indent="-342900">
                        <a:lnSpc>
                          <a:spcPct val="115000"/>
                        </a:lnSpc>
                        <a:spcAft>
                          <a:spcPts val="0"/>
                        </a:spcAft>
                        <a:buFont typeface="+mj-lt"/>
                        <a:buAutoNum type="alphaLcPeriod"/>
                      </a:pPr>
                      <a:r>
                        <a:rPr lang="en-US" sz="2000" dirty="0">
                          <a:latin typeface="Calibri"/>
                          <a:ea typeface="Times New Roman"/>
                          <a:cs typeface="Times New Roman"/>
                        </a:rPr>
                        <a:t>12= 6+2</a:t>
                      </a:r>
                      <a:endParaRPr lang="el-GR" sz="2000" dirty="0">
                        <a:latin typeface="Calibri"/>
                        <a:ea typeface="Times New Roman"/>
                        <a:cs typeface="Times New Roman"/>
                      </a:endParaRPr>
                    </a:p>
                    <a:p>
                      <a:pPr marL="342900" lvl="0" indent="-342900">
                        <a:lnSpc>
                          <a:spcPct val="115000"/>
                        </a:lnSpc>
                        <a:spcAft>
                          <a:spcPts val="0"/>
                        </a:spcAft>
                        <a:buFont typeface="+mj-lt"/>
                        <a:buAutoNum type="alphaLcPeriod"/>
                      </a:pPr>
                      <a:r>
                        <a:rPr lang="en-US" sz="2000" dirty="0">
                          <a:latin typeface="Calibri"/>
                          <a:ea typeface="Times New Roman"/>
                          <a:cs typeface="Times New Roman"/>
                        </a:rPr>
                        <a:t>7 - 2×2 = 10</a:t>
                      </a:r>
                      <a:endParaRPr lang="el-GR" sz="2000" dirty="0">
                        <a:latin typeface="Calibri"/>
                        <a:ea typeface="Times New Roman"/>
                        <a:cs typeface="Times New Roman"/>
                      </a:endParaRPr>
                    </a:p>
                    <a:p>
                      <a:pPr marL="342900" lvl="0" indent="-342900">
                        <a:lnSpc>
                          <a:spcPct val="115000"/>
                        </a:lnSpc>
                        <a:spcAft>
                          <a:spcPts val="400"/>
                        </a:spcAft>
                        <a:buFont typeface="+mj-lt"/>
                        <a:buAutoNum type="alphaLcPeriod"/>
                      </a:pPr>
                      <a:r>
                        <a:rPr lang="en-US" sz="2000" dirty="0">
                          <a:latin typeface="Calibri"/>
                          <a:ea typeface="Times New Roman"/>
                          <a:cs typeface="Times New Roman"/>
                        </a:rPr>
                        <a:t>9 - 6÷3 = 5+2</a:t>
                      </a:r>
                      <a:endParaRPr lang="el-GR" sz="20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400"/>
                        </a:spcAft>
                      </a:pPr>
                      <a:r>
                        <a:rPr lang="en-US" sz="2000" dirty="0">
                          <a:latin typeface="Calibri"/>
                          <a:ea typeface="Times New Roman"/>
                          <a:cs typeface="Times New Roman"/>
                        </a:rPr>
                        <a:t>Which expression/quantity is the left side and which one is the right  side ? </a:t>
                      </a:r>
                      <a:endParaRPr lang="el-GR" sz="2000" dirty="0">
                        <a:latin typeface="Calibri"/>
                        <a:ea typeface="Times New Roman"/>
                        <a:cs typeface="Times New Roman"/>
                      </a:endParaRPr>
                    </a:p>
                    <a:p>
                      <a:pPr>
                        <a:lnSpc>
                          <a:spcPct val="115000"/>
                        </a:lnSpc>
                        <a:spcAft>
                          <a:spcPts val="400"/>
                        </a:spcAft>
                      </a:pPr>
                      <a:r>
                        <a:rPr lang="en-US" sz="2000" dirty="0">
                          <a:latin typeface="Calibri"/>
                          <a:ea typeface="Times New Roman"/>
                          <a:cs typeface="Times New Roman"/>
                        </a:rPr>
                        <a:t>What is the outcome of the each expression (left or right side) for each relation? </a:t>
                      </a:r>
                      <a:endParaRPr lang="el-GR" sz="2000" dirty="0">
                        <a:latin typeface="Calibri"/>
                        <a:ea typeface="Times New Roman"/>
                        <a:cs typeface="Times New Roman"/>
                      </a:endParaRPr>
                    </a:p>
                    <a:p>
                      <a:pPr>
                        <a:lnSpc>
                          <a:spcPct val="115000"/>
                        </a:lnSpc>
                        <a:spcAft>
                          <a:spcPts val="400"/>
                        </a:spcAft>
                      </a:pPr>
                      <a:r>
                        <a:rPr lang="en-US" sz="2000" dirty="0">
                          <a:latin typeface="Calibri"/>
                          <a:ea typeface="Times New Roman"/>
                          <a:cs typeface="Times New Roman"/>
                        </a:rPr>
                        <a:t>Find out which of these relations represent </a:t>
                      </a:r>
                      <a:r>
                        <a:rPr lang="en-US" sz="2000" u="sng" dirty="0">
                          <a:latin typeface="Calibri"/>
                          <a:ea typeface="Times New Roman"/>
                          <a:cs typeface="Times New Roman"/>
                        </a:rPr>
                        <a:t>valid equalities</a:t>
                      </a:r>
                      <a:r>
                        <a:rPr lang="en-US" sz="2000" dirty="0">
                          <a:latin typeface="Calibri"/>
                          <a:ea typeface="Times New Roman"/>
                          <a:cs typeface="Times New Roman"/>
                        </a:rPr>
                        <a:t> </a:t>
                      </a:r>
                      <a:endParaRPr lang="el-GR" sz="2000" dirty="0">
                        <a:latin typeface="Calibri"/>
                        <a:ea typeface="Times New Roman"/>
                        <a:cs typeface="Times New Roman"/>
                      </a:endParaRPr>
                    </a:p>
                  </a:txBody>
                  <a:tcPr marL="66805" marR="66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Rectangle 2"/>
          <p:cNvSpPr/>
          <p:nvPr/>
        </p:nvSpPr>
        <p:spPr>
          <a:xfrm>
            <a:off x="827584" y="4797152"/>
            <a:ext cx="3528392" cy="461665"/>
          </a:xfrm>
          <a:prstGeom prst="rect">
            <a:avLst/>
          </a:prstGeom>
        </p:spPr>
        <p:txBody>
          <a:bodyPr wrap="square">
            <a:spAutoFit/>
          </a:bodyPr>
          <a:lstStyle/>
          <a:p>
            <a:r>
              <a:rPr lang="en-GB" sz="2400" dirty="0"/>
              <a:t>More Exercises </a:t>
            </a:r>
            <a:endParaRPr lang="el-G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80120"/>
          </a:xfrm>
        </p:spPr>
        <p:txBody>
          <a:bodyPr>
            <a:normAutofit fontScale="90000"/>
          </a:bodyPr>
          <a:lstStyle/>
          <a:p>
            <a:r>
              <a:rPr lang="en-US" dirty="0"/>
              <a:t>        </a:t>
            </a:r>
            <a:r>
              <a:rPr lang="en-US" sz="2700" dirty="0"/>
              <a:t>Constructing Equalities using the </a:t>
            </a:r>
            <a:r>
              <a:rPr lang="en-US" sz="2700" dirty="0" err="1"/>
              <a:t>MathScrabble</a:t>
            </a:r>
            <a:r>
              <a:rPr lang="en-US" sz="2700" dirty="0"/>
              <a:t> symbols</a:t>
            </a:r>
            <a:br>
              <a:rPr lang="en-US" sz="2700" dirty="0"/>
            </a:br>
            <a:r>
              <a:rPr lang="en-US" sz="2400" dirty="0"/>
              <a:t> DESCRIPTION OF THE LESSON </a:t>
            </a:r>
            <a:br>
              <a:rPr lang="en-US" sz="2700" dirty="0"/>
            </a:br>
            <a:endParaRPr lang="el-GR" sz="2700" dirty="0"/>
          </a:p>
        </p:txBody>
      </p:sp>
      <p:sp>
        <p:nvSpPr>
          <p:cNvPr id="3" name="Content Placeholder 2"/>
          <p:cNvSpPr>
            <a:spLocks noGrp="1"/>
          </p:cNvSpPr>
          <p:nvPr>
            <p:ph idx="1"/>
          </p:nvPr>
        </p:nvSpPr>
        <p:spPr/>
        <p:txBody>
          <a:bodyPr>
            <a:normAutofit/>
          </a:bodyPr>
          <a:lstStyle/>
          <a:p>
            <a:pPr>
              <a:buNone/>
            </a:pPr>
            <a:r>
              <a:rPr lang="en-US" u="sng" dirty="0"/>
              <a:t> </a:t>
            </a:r>
            <a:r>
              <a:rPr lang="en-GB" b="1" u="sng" dirty="0"/>
              <a:t>Activity 2 </a:t>
            </a:r>
            <a:endParaRPr lang="el-GR" b="1" u="sng" dirty="0"/>
          </a:p>
          <a:p>
            <a:r>
              <a:rPr lang="en-GB" dirty="0"/>
              <a:t>Provide all the players with (the same) nine tiles and ask them to construct valid equalities</a:t>
            </a:r>
            <a:endParaRPr lang="el-GR" dirty="0"/>
          </a:p>
          <a:p>
            <a:r>
              <a:rPr lang="en-GB" dirty="0"/>
              <a:t>Work for 5 minutes on Examples, Exercises</a:t>
            </a:r>
            <a:endParaRPr lang="el-GR" dirty="0"/>
          </a:p>
          <a:p>
            <a:pPr>
              <a:buNone/>
            </a:pPr>
            <a:endParaRPr lang="en-US" dirty="0"/>
          </a:p>
        </p:txBody>
      </p:sp>
      <p:pic>
        <p:nvPicPr>
          <p:cNvPr id="4" name="Grafik 1073742000"/>
          <p:cNvPicPr/>
          <p:nvPr/>
        </p:nvPicPr>
        <p:blipFill rotWithShape="1">
          <a:blip r:embed="rId2" cstate="print">
            <a:extLst>
              <a:ext uri="{28A0092B-C50C-407E-A947-70E740481C1C}">
                <a14:useLocalDpi xmlns:a14="http://schemas.microsoft.com/office/drawing/2010/main"/>
              </a:ext>
            </a:extLst>
          </a:blip>
          <a:srcRect/>
          <a:stretch/>
        </p:blipFill>
        <p:spPr bwMode="auto">
          <a:xfrm>
            <a:off x="539552" y="404664"/>
            <a:ext cx="720080" cy="64807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l="23029" t="27320" r="23815" b="18501"/>
          <a:stretch>
            <a:fillRect/>
          </a:stretch>
        </p:blipFill>
        <p:spPr bwMode="auto">
          <a:xfrm>
            <a:off x="79035" y="836712"/>
            <a:ext cx="9042865" cy="5184576"/>
          </a:xfrm>
          <a:prstGeom prst="rect">
            <a:avLst/>
          </a:prstGeom>
          <a:noFill/>
          <a:ln w="9525">
            <a:noFill/>
            <a:miter lim="800000"/>
            <a:headEnd/>
            <a:tailEnd/>
          </a:ln>
        </p:spPr>
      </p:pic>
      <p:sp>
        <p:nvSpPr>
          <p:cNvPr id="35843" name="Rectangle 3"/>
          <p:cNvSpPr>
            <a:spLocks noChangeArrowheads="1"/>
          </p:cNvSpPr>
          <p:nvPr/>
        </p:nvSpPr>
        <p:spPr bwMode="auto">
          <a:xfrm>
            <a:off x="0" y="120743"/>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(See worksheet 6 in the section 3.2 of the Guidebook)</a:t>
            </a:r>
            <a:endParaRPr kumimoji="0" lang="en-GB" sz="2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80120"/>
          </a:xfrm>
        </p:spPr>
        <p:txBody>
          <a:bodyPr>
            <a:normAutofit fontScale="90000"/>
          </a:bodyPr>
          <a:lstStyle/>
          <a:p>
            <a:r>
              <a:rPr lang="en-US" dirty="0"/>
              <a:t>        </a:t>
            </a:r>
            <a:r>
              <a:rPr lang="en-US" sz="2700" dirty="0"/>
              <a:t>Constructing Equalities using the </a:t>
            </a:r>
            <a:r>
              <a:rPr lang="en-US" sz="2700" dirty="0" err="1"/>
              <a:t>MathScrabble</a:t>
            </a:r>
            <a:r>
              <a:rPr lang="en-US" sz="2700" dirty="0"/>
              <a:t> symbols</a:t>
            </a:r>
            <a:br>
              <a:rPr lang="en-US" sz="2700" dirty="0"/>
            </a:br>
            <a:r>
              <a:rPr lang="en-US" sz="2400" dirty="0"/>
              <a:t> DESCRIPTION OF THE LESSON </a:t>
            </a:r>
            <a:br>
              <a:rPr lang="en-US" sz="2700" dirty="0"/>
            </a:br>
            <a:endParaRPr lang="el-GR" sz="2700" dirty="0"/>
          </a:p>
        </p:txBody>
      </p:sp>
      <p:sp>
        <p:nvSpPr>
          <p:cNvPr id="3" name="Content Placeholder 2"/>
          <p:cNvSpPr>
            <a:spLocks noGrp="1"/>
          </p:cNvSpPr>
          <p:nvPr>
            <p:ph idx="1"/>
          </p:nvPr>
        </p:nvSpPr>
        <p:spPr/>
        <p:txBody>
          <a:bodyPr>
            <a:normAutofit/>
          </a:bodyPr>
          <a:lstStyle/>
          <a:p>
            <a:pPr>
              <a:buNone/>
            </a:pPr>
            <a:r>
              <a:rPr lang="en-US" dirty="0"/>
              <a:t> </a:t>
            </a:r>
            <a:r>
              <a:rPr lang="en-GB" b="1" u="sng" dirty="0"/>
              <a:t>Activity 3</a:t>
            </a:r>
            <a:endParaRPr lang="el-GR" b="1" u="sng" dirty="0"/>
          </a:p>
          <a:p>
            <a:r>
              <a:rPr lang="en-GB" dirty="0"/>
              <a:t>Provide all the players with (the same) nine tiles and ask them to construct equalities and place them on an empty board</a:t>
            </a:r>
            <a:endParaRPr lang="el-GR" dirty="0"/>
          </a:p>
          <a:p>
            <a:r>
              <a:rPr lang="en-GB" dirty="0"/>
              <a:t>Work for 8 minutes on Examples, Exercises</a:t>
            </a:r>
            <a:endParaRPr lang="el-GR" dirty="0"/>
          </a:p>
          <a:p>
            <a:pPr>
              <a:buNone/>
            </a:pPr>
            <a:endParaRPr lang="en-US" dirty="0"/>
          </a:p>
        </p:txBody>
      </p:sp>
      <p:pic>
        <p:nvPicPr>
          <p:cNvPr id="4" name="Grafik 1073742000"/>
          <p:cNvPicPr/>
          <p:nvPr/>
        </p:nvPicPr>
        <p:blipFill rotWithShape="1">
          <a:blip r:embed="rId2" cstate="print">
            <a:extLst>
              <a:ext uri="{28A0092B-C50C-407E-A947-70E740481C1C}">
                <a14:useLocalDpi xmlns:a14="http://schemas.microsoft.com/office/drawing/2010/main"/>
              </a:ext>
            </a:extLst>
          </a:blip>
          <a:srcRect/>
          <a:stretch/>
        </p:blipFill>
        <p:spPr bwMode="auto">
          <a:xfrm>
            <a:off x="539552" y="404664"/>
            <a:ext cx="720080" cy="64807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l="23029" t="29840" r="23815" b="14721"/>
          <a:stretch>
            <a:fillRect/>
          </a:stretch>
        </p:blipFill>
        <p:spPr bwMode="auto">
          <a:xfrm>
            <a:off x="253157" y="764704"/>
            <a:ext cx="9082827" cy="532859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9"/>
            <a:ext cx="7772400" cy="1872207"/>
          </a:xfrm>
        </p:spPr>
        <p:txBody>
          <a:bodyPr>
            <a:normAutofit fontScale="90000"/>
          </a:bodyPr>
          <a:lstStyle/>
          <a:p>
            <a:br>
              <a:rPr lang="en-US" dirty="0"/>
            </a:br>
            <a:r>
              <a:rPr lang="el-GR" b="1" cap="small" dirty="0"/>
              <a:t> </a:t>
            </a:r>
            <a:r>
              <a:rPr lang="en-US" b="1" cap="small" dirty="0"/>
              <a:t>     </a:t>
            </a:r>
            <a:r>
              <a:rPr lang="en-GB" b="1" cap="small" dirty="0"/>
              <a:t>3.2 Math Scrabble </a:t>
            </a:r>
            <a:br>
              <a:rPr lang="en-US" dirty="0"/>
            </a:br>
            <a:br>
              <a:rPr lang="el-GR" dirty="0">
                <a:solidFill>
                  <a:schemeClr val="tx1"/>
                </a:solidFill>
              </a:rPr>
            </a:br>
            <a:endParaRPr lang="el-GR" dirty="0"/>
          </a:p>
        </p:txBody>
      </p:sp>
      <p:sp>
        <p:nvSpPr>
          <p:cNvPr id="3" name="Subtitle 2"/>
          <p:cNvSpPr>
            <a:spLocks noGrp="1"/>
          </p:cNvSpPr>
          <p:nvPr>
            <p:ph type="subTitle" idx="1"/>
          </p:nvPr>
        </p:nvSpPr>
        <p:spPr>
          <a:xfrm>
            <a:off x="1371600" y="2708920"/>
            <a:ext cx="6400800" cy="2929880"/>
          </a:xfrm>
        </p:spPr>
        <p:txBody>
          <a:bodyPr>
            <a:normAutofit/>
          </a:bodyPr>
          <a:lstStyle/>
          <a:p>
            <a:r>
              <a:rPr lang="en-US" sz="4000" dirty="0">
                <a:solidFill>
                  <a:schemeClr val="tx1"/>
                </a:solidFill>
              </a:rPr>
              <a:t>Lesson  :  Constructing Equalities and placing them on a Board using the MathScrabble symbols</a:t>
            </a:r>
            <a:endParaRPr lang="el-GR" sz="4000" dirty="0">
              <a:solidFill>
                <a:schemeClr val="tx1"/>
              </a:solidFill>
            </a:endParaRPr>
          </a:p>
          <a:p>
            <a:endParaRPr lang="el-GR" sz="4000" dirty="0">
              <a:solidFill>
                <a:schemeClr val="tx1"/>
              </a:solidFill>
            </a:endParaRPr>
          </a:p>
        </p:txBody>
      </p:sp>
      <p:pic>
        <p:nvPicPr>
          <p:cNvPr id="4" name="Grafik 1073742000"/>
          <p:cNvPicPr/>
          <p:nvPr/>
        </p:nvPicPr>
        <p:blipFill rotWithShape="1">
          <a:blip r:embed="rId2" cstate="print">
            <a:extLst>
              <a:ext uri="{28A0092B-C50C-407E-A947-70E740481C1C}">
                <a14:useLocalDpi xmlns:a14="http://schemas.microsoft.com/office/drawing/2010/main"/>
              </a:ext>
            </a:extLst>
          </a:blip>
          <a:srcRect/>
          <a:stretch/>
        </p:blipFill>
        <p:spPr bwMode="auto">
          <a:xfrm>
            <a:off x="827584" y="1052736"/>
            <a:ext cx="720080" cy="5646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80120"/>
          </a:xfrm>
        </p:spPr>
        <p:txBody>
          <a:bodyPr>
            <a:normAutofit fontScale="90000"/>
          </a:bodyPr>
          <a:lstStyle/>
          <a:p>
            <a:r>
              <a:rPr lang="en-US" dirty="0"/>
              <a:t>        </a:t>
            </a:r>
            <a:r>
              <a:rPr lang="en-US" sz="2700" dirty="0"/>
              <a:t>Constructing Equalities using the </a:t>
            </a:r>
            <a:r>
              <a:rPr lang="en-US" sz="2700" dirty="0" err="1"/>
              <a:t>MathScrabble</a:t>
            </a:r>
            <a:r>
              <a:rPr lang="en-US" sz="2700" dirty="0"/>
              <a:t> symbols</a:t>
            </a:r>
            <a:br>
              <a:rPr lang="en-US" sz="2700" dirty="0"/>
            </a:br>
            <a:r>
              <a:rPr lang="en-US" sz="2400" dirty="0"/>
              <a:t> DESCRIPTION OF THE LESSON </a:t>
            </a:r>
            <a:br>
              <a:rPr lang="en-US" sz="2700" dirty="0"/>
            </a:br>
            <a:endParaRPr lang="el-GR" sz="2700" dirty="0"/>
          </a:p>
        </p:txBody>
      </p:sp>
      <p:sp>
        <p:nvSpPr>
          <p:cNvPr id="3" name="Content Placeholder 2"/>
          <p:cNvSpPr>
            <a:spLocks noGrp="1"/>
          </p:cNvSpPr>
          <p:nvPr>
            <p:ph idx="1"/>
          </p:nvPr>
        </p:nvSpPr>
        <p:spPr/>
        <p:txBody>
          <a:bodyPr>
            <a:normAutofit/>
          </a:bodyPr>
          <a:lstStyle/>
          <a:p>
            <a:pPr>
              <a:buNone/>
            </a:pPr>
            <a:r>
              <a:rPr lang="en-US" dirty="0"/>
              <a:t> </a:t>
            </a:r>
            <a:r>
              <a:rPr lang="en-GB" b="1" u="sng" dirty="0"/>
              <a:t>Activity 4</a:t>
            </a:r>
            <a:endParaRPr lang="el-GR" b="1" u="sng" dirty="0"/>
          </a:p>
          <a:p>
            <a:r>
              <a:rPr lang="en-GB" dirty="0"/>
              <a:t>Provide all the players with (the same) nine tiles and ask them to construct equalities and place them on a Board  where there are already one or more existing  equalities.</a:t>
            </a:r>
            <a:endParaRPr lang="el-GR" dirty="0"/>
          </a:p>
          <a:p>
            <a:r>
              <a:rPr lang="en-GB" dirty="0"/>
              <a:t>Work for 8 minutes on Examples, Exercises</a:t>
            </a:r>
            <a:endParaRPr lang="en-US" dirty="0"/>
          </a:p>
        </p:txBody>
      </p:sp>
      <p:pic>
        <p:nvPicPr>
          <p:cNvPr id="4" name="Grafik 1073742000"/>
          <p:cNvPicPr/>
          <p:nvPr/>
        </p:nvPicPr>
        <p:blipFill rotWithShape="1">
          <a:blip r:embed="rId2" cstate="print">
            <a:extLst>
              <a:ext uri="{28A0092B-C50C-407E-A947-70E740481C1C}">
                <a14:useLocalDpi xmlns:a14="http://schemas.microsoft.com/office/drawing/2010/main"/>
              </a:ext>
            </a:extLst>
          </a:blip>
          <a:srcRect/>
          <a:stretch/>
        </p:blipFill>
        <p:spPr bwMode="auto">
          <a:xfrm>
            <a:off x="539552" y="404664"/>
            <a:ext cx="720080" cy="64807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l="23029" t="19760" r="23815" b="13461"/>
          <a:stretch>
            <a:fillRect/>
          </a:stretch>
        </p:blipFill>
        <p:spPr bwMode="auto">
          <a:xfrm>
            <a:off x="403687" y="332656"/>
            <a:ext cx="8457543" cy="597666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l="23029" t="26060" r="23815" b="12201"/>
          <a:stretch>
            <a:fillRect/>
          </a:stretch>
        </p:blipFill>
        <p:spPr bwMode="auto">
          <a:xfrm>
            <a:off x="135425" y="620688"/>
            <a:ext cx="9037739" cy="590465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80120"/>
          </a:xfrm>
        </p:spPr>
        <p:txBody>
          <a:bodyPr>
            <a:normAutofit fontScale="90000"/>
          </a:bodyPr>
          <a:lstStyle/>
          <a:p>
            <a:r>
              <a:rPr lang="en-US" dirty="0"/>
              <a:t>        </a:t>
            </a:r>
            <a:r>
              <a:rPr lang="en-US" sz="2700" dirty="0"/>
              <a:t>Constructing Equalities using the </a:t>
            </a:r>
            <a:r>
              <a:rPr lang="en-US" sz="2700" dirty="0" err="1"/>
              <a:t>MathScrabble</a:t>
            </a:r>
            <a:r>
              <a:rPr lang="en-US" sz="2700" dirty="0"/>
              <a:t> symbols</a:t>
            </a:r>
            <a:br>
              <a:rPr lang="en-US" sz="2700" dirty="0"/>
            </a:br>
            <a:r>
              <a:rPr lang="en-US" sz="2400" dirty="0"/>
              <a:t> DESCRIPTION OF THE LESSON </a:t>
            </a:r>
            <a:br>
              <a:rPr lang="en-US" sz="2700" dirty="0"/>
            </a:br>
            <a:endParaRPr lang="el-GR" sz="2700" dirty="0"/>
          </a:p>
        </p:txBody>
      </p:sp>
      <p:sp>
        <p:nvSpPr>
          <p:cNvPr id="3" name="Content Placeholder 2"/>
          <p:cNvSpPr>
            <a:spLocks noGrp="1"/>
          </p:cNvSpPr>
          <p:nvPr>
            <p:ph idx="1"/>
          </p:nvPr>
        </p:nvSpPr>
        <p:spPr/>
        <p:txBody>
          <a:bodyPr>
            <a:normAutofit fontScale="92500" lnSpcReduction="10000"/>
          </a:bodyPr>
          <a:lstStyle/>
          <a:p>
            <a:pPr>
              <a:buNone/>
            </a:pPr>
            <a:r>
              <a:rPr lang="en-GB" b="1" u="sng" dirty="0"/>
              <a:t>Activity 5</a:t>
            </a:r>
            <a:endParaRPr lang="el-GR" b="1" u="sng" dirty="0"/>
          </a:p>
          <a:p>
            <a:r>
              <a:rPr lang="en-GB" dirty="0"/>
              <a:t>Use  a bag with tiles and (after the decision of priority of the players) ask them, according to their turn, to construct equalities and place them on the Board. The process follows the rules of the game. Each player has to check the validity of what has been placed and possibly challenge the correctness or not of what has been accomplished at each step of the game. </a:t>
            </a:r>
            <a:endParaRPr lang="el-GR" dirty="0"/>
          </a:p>
          <a:p>
            <a:r>
              <a:rPr lang="en-GB" dirty="0"/>
              <a:t>Work for 15 minutes on Examples, Exercises.</a:t>
            </a:r>
            <a:endParaRPr lang="el-GR" dirty="0"/>
          </a:p>
          <a:p>
            <a:pPr>
              <a:buNone/>
            </a:pPr>
            <a:endParaRPr lang="en-US" dirty="0"/>
          </a:p>
        </p:txBody>
      </p:sp>
      <p:pic>
        <p:nvPicPr>
          <p:cNvPr id="4" name="Grafik 1073742000"/>
          <p:cNvPicPr/>
          <p:nvPr/>
        </p:nvPicPr>
        <p:blipFill rotWithShape="1">
          <a:blip r:embed="rId2" cstate="print">
            <a:extLst>
              <a:ext uri="{28A0092B-C50C-407E-A947-70E740481C1C}">
                <a14:useLocalDpi xmlns:a14="http://schemas.microsoft.com/office/drawing/2010/main"/>
              </a:ext>
            </a:extLst>
          </a:blip>
          <a:srcRect/>
          <a:stretch/>
        </p:blipFill>
        <p:spPr bwMode="auto">
          <a:xfrm>
            <a:off x="539552" y="404664"/>
            <a:ext cx="720080" cy="64807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80120"/>
          </a:xfrm>
        </p:spPr>
        <p:txBody>
          <a:bodyPr>
            <a:normAutofit fontScale="90000"/>
          </a:bodyPr>
          <a:lstStyle/>
          <a:p>
            <a:r>
              <a:rPr lang="en-US" dirty="0"/>
              <a:t>        </a:t>
            </a:r>
            <a:r>
              <a:rPr lang="en-US" sz="2700" dirty="0"/>
              <a:t>Constructing Equalities using the </a:t>
            </a:r>
            <a:r>
              <a:rPr lang="en-US" sz="2700" dirty="0" err="1"/>
              <a:t>MathScrabble</a:t>
            </a:r>
            <a:r>
              <a:rPr lang="en-US" sz="2700" dirty="0"/>
              <a:t> symbols</a:t>
            </a:r>
            <a:br>
              <a:rPr lang="en-US" sz="2700" dirty="0"/>
            </a:br>
            <a:r>
              <a:rPr lang="en-US" sz="2400" dirty="0"/>
              <a:t> DESCRIPTION OF THE LESSON </a:t>
            </a:r>
            <a:br>
              <a:rPr lang="en-US" sz="2700" dirty="0"/>
            </a:br>
            <a:endParaRPr lang="el-GR" sz="2700" dirty="0"/>
          </a:p>
        </p:txBody>
      </p:sp>
      <p:sp>
        <p:nvSpPr>
          <p:cNvPr id="3" name="Content Placeholder 2"/>
          <p:cNvSpPr>
            <a:spLocks noGrp="1"/>
          </p:cNvSpPr>
          <p:nvPr>
            <p:ph idx="1"/>
          </p:nvPr>
        </p:nvSpPr>
        <p:spPr/>
        <p:txBody>
          <a:bodyPr>
            <a:normAutofit lnSpcReduction="10000"/>
          </a:bodyPr>
          <a:lstStyle/>
          <a:p>
            <a:pPr>
              <a:buNone/>
            </a:pPr>
            <a:r>
              <a:rPr lang="en-GB" sz="3600" b="1" u="sng" dirty="0"/>
              <a:t>Important Remark</a:t>
            </a:r>
          </a:p>
          <a:p>
            <a:pPr>
              <a:buNone/>
            </a:pPr>
            <a:r>
              <a:rPr lang="en-GB" dirty="0"/>
              <a:t>The proposed distribution of time obviously depends on the skills and abilities of the learners involved.</a:t>
            </a:r>
          </a:p>
          <a:p>
            <a:pPr>
              <a:buNone/>
            </a:pPr>
            <a:r>
              <a:rPr lang="en-GB" dirty="0"/>
              <a:t>Accordingly and depending on their capabilities and experiences we might have to spend much more time and the whole lesson could be split in 2 to 3 lessons of 45 minutes duration</a:t>
            </a:r>
            <a:endParaRPr lang="el-GR" dirty="0"/>
          </a:p>
          <a:p>
            <a:pPr>
              <a:buNone/>
            </a:pPr>
            <a:endParaRPr lang="en-US" dirty="0"/>
          </a:p>
        </p:txBody>
      </p:sp>
      <p:pic>
        <p:nvPicPr>
          <p:cNvPr id="4" name="Grafik 1073742000"/>
          <p:cNvPicPr/>
          <p:nvPr/>
        </p:nvPicPr>
        <p:blipFill rotWithShape="1">
          <a:blip r:embed="rId2" cstate="print">
            <a:extLst>
              <a:ext uri="{28A0092B-C50C-407E-A947-70E740481C1C}">
                <a14:useLocalDpi xmlns:a14="http://schemas.microsoft.com/office/drawing/2010/main"/>
              </a:ext>
            </a:extLst>
          </a:blip>
          <a:srcRect/>
          <a:stretch/>
        </p:blipFill>
        <p:spPr bwMode="auto">
          <a:xfrm>
            <a:off x="539552" y="404664"/>
            <a:ext cx="720080" cy="648072"/>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6979634"/>
              </p:ext>
            </p:extLst>
          </p:nvPr>
        </p:nvGraphicFramePr>
        <p:xfrm>
          <a:off x="179512" y="306108"/>
          <a:ext cx="2386778" cy="841248"/>
        </p:xfrm>
        <a:graphic>
          <a:graphicData uri="http://schemas.openxmlformats.org/drawingml/2006/table">
            <a:tbl>
              <a:tblPr/>
              <a:tblGrid>
                <a:gridCol w="2013038">
                  <a:extLst>
                    <a:ext uri="{9D8B030D-6E8A-4147-A177-3AD203B41FA5}">
                      <a16:colId xmlns:a16="http://schemas.microsoft.com/office/drawing/2014/main" val="20000"/>
                    </a:ext>
                  </a:extLst>
                </a:gridCol>
                <a:gridCol w="373740">
                  <a:extLst>
                    <a:ext uri="{9D8B030D-6E8A-4147-A177-3AD203B41FA5}">
                      <a16:colId xmlns:a16="http://schemas.microsoft.com/office/drawing/2014/main" val="20001"/>
                    </a:ext>
                  </a:extLst>
                </a:gridCol>
              </a:tblGrid>
              <a:tr h="576064">
                <a:tc>
                  <a:txBody>
                    <a:bodyPr/>
                    <a:lstStyle/>
                    <a:p>
                      <a:pPr>
                        <a:lnSpc>
                          <a:spcPct val="115000"/>
                        </a:lnSpc>
                        <a:spcAft>
                          <a:spcPts val="400"/>
                        </a:spcAft>
                      </a:pPr>
                      <a:r>
                        <a:rPr lang="en-US" sz="2400" dirty="0">
                          <a:latin typeface="Calibri"/>
                          <a:ea typeface="Times New Roman"/>
                          <a:cs typeface="Times New Roman"/>
                        </a:rPr>
                        <a:t>Let’s play by copy and paste</a:t>
                      </a:r>
                      <a:endParaRPr lang="el-GR" sz="2400" dirty="0">
                        <a:latin typeface="Calibri"/>
                        <a:ea typeface="Times New Roman"/>
                        <a:cs typeface="Times New Roman"/>
                      </a:endParaRPr>
                    </a:p>
                  </a:txBody>
                  <a:tcPr marL="66805" marR="66805" marT="0" marB="0">
                    <a:lnL>
                      <a:noFill/>
                    </a:lnL>
                    <a:lnR>
                      <a:noFill/>
                    </a:lnR>
                    <a:lnT>
                      <a:noFill/>
                    </a:lnT>
                    <a:lnB>
                      <a:noFill/>
                    </a:lnB>
                  </a:tcPr>
                </a:tc>
                <a:tc>
                  <a:txBody>
                    <a:bodyPr/>
                    <a:lstStyle/>
                    <a:p>
                      <a:pPr>
                        <a:lnSpc>
                          <a:spcPct val="115000"/>
                        </a:lnSpc>
                        <a:spcAft>
                          <a:spcPts val="400"/>
                        </a:spcAft>
                      </a:pPr>
                      <a:endParaRPr lang="en-US" sz="2400" dirty="0">
                        <a:latin typeface="Calibri"/>
                        <a:ea typeface="Times New Roman"/>
                        <a:cs typeface="Times New Roman"/>
                      </a:endParaRPr>
                    </a:p>
                  </a:txBody>
                  <a:tcPr marL="66805" marR="66805"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25" name="Picture 1"/>
          <p:cNvPicPr>
            <a:picLocks noChangeAspect="1" noChangeArrowheads="1"/>
          </p:cNvPicPr>
          <p:nvPr/>
        </p:nvPicPr>
        <p:blipFill>
          <a:blip r:embed="rId2" cstate="print"/>
          <a:srcRect l="16116" t="20621" r="42439" b="9888"/>
          <a:stretch>
            <a:fillRect/>
          </a:stretch>
        </p:blipFill>
        <p:spPr bwMode="auto">
          <a:xfrm>
            <a:off x="2120383" y="61307"/>
            <a:ext cx="6988121" cy="6752069"/>
          </a:xfrm>
          <a:prstGeom prst="rect">
            <a:avLst/>
          </a:prstGeom>
          <a:noFill/>
        </p:spPr>
      </p:pic>
      <p:sp>
        <p:nvSpPr>
          <p:cNvPr id="3" name="Textfeld 2">
            <a:extLst>
              <a:ext uri="{FF2B5EF4-FFF2-40B4-BE49-F238E27FC236}">
                <a16:creationId xmlns:a16="http://schemas.microsoft.com/office/drawing/2014/main" id="{C73C3D83-D8F2-4614-8F8F-9FD41B57B6CC}"/>
              </a:ext>
            </a:extLst>
          </p:cNvPr>
          <p:cNvSpPr txBox="1"/>
          <p:nvPr/>
        </p:nvSpPr>
        <p:spPr>
          <a:xfrm>
            <a:off x="996358" y="1326578"/>
            <a:ext cx="432048" cy="369332"/>
          </a:xfrm>
          <a:prstGeom prst="rect">
            <a:avLst/>
          </a:prstGeom>
          <a:noFill/>
          <a:ln w="28575">
            <a:solidFill>
              <a:schemeClr val="tx1"/>
            </a:solidFill>
          </a:ln>
        </p:spPr>
        <p:txBody>
          <a:bodyPr wrap="square" rtlCol="0">
            <a:spAutoFit/>
          </a:bodyPr>
          <a:lstStyle/>
          <a:p>
            <a:pPr algn="ctr"/>
            <a:r>
              <a:rPr lang="de-DE" b="1" dirty="0"/>
              <a:t>1</a:t>
            </a:r>
          </a:p>
        </p:txBody>
      </p:sp>
      <p:sp>
        <p:nvSpPr>
          <p:cNvPr id="5" name="Textfeld 4">
            <a:extLst>
              <a:ext uri="{FF2B5EF4-FFF2-40B4-BE49-F238E27FC236}">
                <a16:creationId xmlns:a16="http://schemas.microsoft.com/office/drawing/2014/main" id="{A940A172-104C-4702-AF12-95E616ADCDB4}"/>
              </a:ext>
            </a:extLst>
          </p:cNvPr>
          <p:cNvSpPr txBox="1"/>
          <p:nvPr/>
        </p:nvSpPr>
        <p:spPr>
          <a:xfrm>
            <a:off x="996358" y="1782593"/>
            <a:ext cx="432048" cy="369332"/>
          </a:xfrm>
          <a:prstGeom prst="rect">
            <a:avLst/>
          </a:prstGeom>
          <a:noFill/>
          <a:ln w="28575">
            <a:solidFill>
              <a:schemeClr val="tx1"/>
            </a:solidFill>
          </a:ln>
        </p:spPr>
        <p:txBody>
          <a:bodyPr wrap="square" rtlCol="0">
            <a:spAutoFit/>
          </a:bodyPr>
          <a:lstStyle/>
          <a:p>
            <a:pPr algn="ctr"/>
            <a:r>
              <a:rPr lang="de-DE" b="1" dirty="0"/>
              <a:t>2</a:t>
            </a:r>
          </a:p>
        </p:txBody>
      </p:sp>
      <p:sp>
        <p:nvSpPr>
          <p:cNvPr id="6" name="Textfeld 5">
            <a:extLst>
              <a:ext uri="{FF2B5EF4-FFF2-40B4-BE49-F238E27FC236}">
                <a16:creationId xmlns:a16="http://schemas.microsoft.com/office/drawing/2014/main" id="{96CE7F36-06B4-4487-88C8-AADB856F023C}"/>
              </a:ext>
            </a:extLst>
          </p:cNvPr>
          <p:cNvSpPr txBox="1"/>
          <p:nvPr/>
        </p:nvSpPr>
        <p:spPr>
          <a:xfrm>
            <a:off x="996358" y="2256605"/>
            <a:ext cx="432048" cy="369332"/>
          </a:xfrm>
          <a:prstGeom prst="rect">
            <a:avLst/>
          </a:prstGeom>
          <a:noFill/>
          <a:ln w="28575">
            <a:solidFill>
              <a:schemeClr val="tx1"/>
            </a:solidFill>
          </a:ln>
        </p:spPr>
        <p:txBody>
          <a:bodyPr wrap="square" rtlCol="0">
            <a:spAutoFit/>
          </a:bodyPr>
          <a:lstStyle/>
          <a:p>
            <a:pPr algn="ctr"/>
            <a:r>
              <a:rPr lang="de-DE" b="1" dirty="0"/>
              <a:t>3</a:t>
            </a:r>
          </a:p>
        </p:txBody>
      </p:sp>
      <p:sp>
        <p:nvSpPr>
          <p:cNvPr id="7" name="Textfeld 6">
            <a:extLst>
              <a:ext uri="{FF2B5EF4-FFF2-40B4-BE49-F238E27FC236}">
                <a16:creationId xmlns:a16="http://schemas.microsoft.com/office/drawing/2014/main" id="{D2414AE0-453F-48B4-A1BC-618158AB2720}"/>
              </a:ext>
            </a:extLst>
          </p:cNvPr>
          <p:cNvSpPr txBox="1"/>
          <p:nvPr/>
        </p:nvSpPr>
        <p:spPr>
          <a:xfrm>
            <a:off x="996358" y="2712620"/>
            <a:ext cx="432048" cy="369332"/>
          </a:xfrm>
          <a:prstGeom prst="rect">
            <a:avLst/>
          </a:prstGeom>
          <a:noFill/>
          <a:ln w="28575">
            <a:solidFill>
              <a:schemeClr val="tx1"/>
            </a:solidFill>
          </a:ln>
        </p:spPr>
        <p:txBody>
          <a:bodyPr wrap="square" rtlCol="0">
            <a:spAutoFit/>
          </a:bodyPr>
          <a:lstStyle/>
          <a:p>
            <a:pPr algn="ctr"/>
            <a:r>
              <a:rPr lang="de-DE" b="1" dirty="0"/>
              <a:t>4</a:t>
            </a:r>
          </a:p>
        </p:txBody>
      </p:sp>
      <p:sp>
        <p:nvSpPr>
          <p:cNvPr id="8" name="Textfeld 7">
            <a:extLst>
              <a:ext uri="{FF2B5EF4-FFF2-40B4-BE49-F238E27FC236}">
                <a16:creationId xmlns:a16="http://schemas.microsoft.com/office/drawing/2014/main" id="{68183C42-EFAE-4678-9532-9B3079EBA08D}"/>
              </a:ext>
            </a:extLst>
          </p:cNvPr>
          <p:cNvSpPr txBox="1"/>
          <p:nvPr/>
        </p:nvSpPr>
        <p:spPr>
          <a:xfrm>
            <a:off x="996358" y="3199459"/>
            <a:ext cx="432048" cy="369332"/>
          </a:xfrm>
          <a:prstGeom prst="rect">
            <a:avLst/>
          </a:prstGeom>
          <a:noFill/>
          <a:ln w="28575">
            <a:solidFill>
              <a:schemeClr val="tx1"/>
            </a:solidFill>
          </a:ln>
        </p:spPr>
        <p:txBody>
          <a:bodyPr wrap="square" rtlCol="0">
            <a:spAutoFit/>
          </a:bodyPr>
          <a:lstStyle/>
          <a:p>
            <a:pPr algn="ctr"/>
            <a:r>
              <a:rPr lang="de-DE" b="1" dirty="0"/>
              <a:t>5</a:t>
            </a:r>
          </a:p>
        </p:txBody>
      </p:sp>
      <p:sp>
        <p:nvSpPr>
          <p:cNvPr id="9" name="Textfeld 8">
            <a:extLst>
              <a:ext uri="{FF2B5EF4-FFF2-40B4-BE49-F238E27FC236}">
                <a16:creationId xmlns:a16="http://schemas.microsoft.com/office/drawing/2014/main" id="{7B9468A1-CB2E-4C98-94E3-6A6677F8D171}"/>
              </a:ext>
            </a:extLst>
          </p:cNvPr>
          <p:cNvSpPr txBox="1"/>
          <p:nvPr/>
        </p:nvSpPr>
        <p:spPr>
          <a:xfrm>
            <a:off x="996358" y="3655474"/>
            <a:ext cx="432048" cy="369332"/>
          </a:xfrm>
          <a:prstGeom prst="rect">
            <a:avLst/>
          </a:prstGeom>
          <a:noFill/>
          <a:ln w="28575">
            <a:solidFill>
              <a:schemeClr val="tx1"/>
            </a:solidFill>
          </a:ln>
        </p:spPr>
        <p:txBody>
          <a:bodyPr wrap="square" rtlCol="0">
            <a:spAutoFit/>
          </a:bodyPr>
          <a:lstStyle/>
          <a:p>
            <a:pPr algn="ctr"/>
            <a:r>
              <a:rPr lang="de-DE" b="1" dirty="0"/>
              <a:t>6</a:t>
            </a:r>
          </a:p>
        </p:txBody>
      </p:sp>
      <p:sp>
        <p:nvSpPr>
          <p:cNvPr id="10" name="Textfeld 9">
            <a:extLst>
              <a:ext uri="{FF2B5EF4-FFF2-40B4-BE49-F238E27FC236}">
                <a16:creationId xmlns:a16="http://schemas.microsoft.com/office/drawing/2014/main" id="{B38678D4-6BF2-492D-974D-1121D29D00AD}"/>
              </a:ext>
            </a:extLst>
          </p:cNvPr>
          <p:cNvSpPr txBox="1"/>
          <p:nvPr/>
        </p:nvSpPr>
        <p:spPr>
          <a:xfrm>
            <a:off x="996358" y="4129486"/>
            <a:ext cx="432048" cy="369332"/>
          </a:xfrm>
          <a:prstGeom prst="rect">
            <a:avLst/>
          </a:prstGeom>
          <a:noFill/>
          <a:ln w="28575">
            <a:solidFill>
              <a:schemeClr val="tx1"/>
            </a:solidFill>
          </a:ln>
        </p:spPr>
        <p:txBody>
          <a:bodyPr wrap="square" rtlCol="0">
            <a:spAutoFit/>
          </a:bodyPr>
          <a:lstStyle/>
          <a:p>
            <a:pPr algn="ctr"/>
            <a:r>
              <a:rPr lang="de-DE" b="1" dirty="0"/>
              <a:t>7</a:t>
            </a:r>
          </a:p>
        </p:txBody>
      </p:sp>
      <p:sp>
        <p:nvSpPr>
          <p:cNvPr id="11" name="Textfeld 10">
            <a:extLst>
              <a:ext uri="{FF2B5EF4-FFF2-40B4-BE49-F238E27FC236}">
                <a16:creationId xmlns:a16="http://schemas.microsoft.com/office/drawing/2014/main" id="{E685F71C-D30F-47F2-B2AF-E6FA63AABC68}"/>
              </a:ext>
            </a:extLst>
          </p:cNvPr>
          <p:cNvSpPr txBox="1"/>
          <p:nvPr/>
        </p:nvSpPr>
        <p:spPr>
          <a:xfrm>
            <a:off x="996358" y="4585501"/>
            <a:ext cx="432048" cy="369332"/>
          </a:xfrm>
          <a:prstGeom prst="rect">
            <a:avLst/>
          </a:prstGeom>
          <a:noFill/>
          <a:ln w="28575">
            <a:solidFill>
              <a:schemeClr val="tx1"/>
            </a:solidFill>
          </a:ln>
        </p:spPr>
        <p:txBody>
          <a:bodyPr wrap="square" rtlCol="0">
            <a:spAutoFit/>
          </a:bodyPr>
          <a:lstStyle/>
          <a:p>
            <a:pPr algn="ctr"/>
            <a:r>
              <a:rPr lang="de-DE" b="1" dirty="0"/>
              <a:t>8</a:t>
            </a:r>
          </a:p>
        </p:txBody>
      </p:sp>
      <p:sp>
        <p:nvSpPr>
          <p:cNvPr id="12" name="Textfeld 11">
            <a:extLst>
              <a:ext uri="{FF2B5EF4-FFF2-40B4-BE49-F238E27FC236}">
                <a16:creationId xmlns:a16="http://schemas.microsoft.com/office/drawing/2014/main" id="{B94C0978-AE34-4681-9F97-AAF820C06F9F}"/>
              </a:ext>
            </a:extLst>
          </p:cNvPr>
          <p:cNvSpPr txBox="1"/>
          <p:nvPr/>
        </p:nvSpPr>
        <p:spPr>
          <a:xfrm>
            <a:off x="996358" y="5062396"/>
            <a:ext cx="432048" cy="369332"/>
          </a:xfrm>
          <a:prstGeom prst="rect">
            <a:avLst/>
          </a:prstGeom>
          <a:noFill/>
          <a:ln w="28575">
            <a:solidFill>
              <a:schemeClr val="tx1"/>
            </a:solidFill>
          </a:ln>
        </p:spPr>
        <p:txBody>
          <a:bodyPr wrap="square" rtlCol="0">
            <a:spAutoFit/>
          </a:bodyPr>
          <a:lstStyle/>
          <a:p>
            <a:pPr algn="ctr"/>
            <a:r>
              <a:rPr lang="de-DE" b="1" dirty="0"/>
              <a:t>9</a:t>
            </a:r>
          </a:p>
        </p:txBody>
      </p:sp>
      <p:sp>
        <p:nvSpPr>
          <p:cNvPr id="13" name="Textfeld 12">
            <a:extLst>
              <a:ext uri="{FF2B5EF4-FFF2-40B4-BE49-F238E27FC236}">
                <a16:creationId xmlns:a16="http://schemas.microsoft.com/office/drawing/2014/main" id="{B844D74B-A05B-46B8-A1EE-2EFF303C6C73}"/>
              </a:ext>
            </a:extLst>
          </p:cNvPr>
          <p:cNvSpPr txBox="1"/>
          <p:nvPr/>
        </p:nvSpPr>
        <p:spPr>
          <a:xfrm>
            <a:off x="996358" y="5518411"/>
            <a:ext cx="432048" cy="369332"/>
          </a:xfrm>
          <a:prstGeom prst="rect">
            <a:avLst/>
          </a:prstGeom>
          <a:noFill/>
          <a:ln w="28575">
            <a:solidFill>
              <a:schemeClr val="tx1"/>
            </a:solidFill>
          </a:ln>
        </p:spPr>
        <p:txBody>
          <a:bodyPr wrap="square" rtlCol="0">
            <a:spAutoFit/>
          </a:bodyPr>
          <a:lstStyle/>
          <a:p>
            <a:pPr algn="ctr"/>
            <a:r>
              <a:rPr lang="de-DE" b="1" dirty="0"/>
              <a:t>0</a:t>
            </a:r>
          </a:p>
        </p:txBody>
      </p:sp>
      <p:sp>
        <p:nvSpPr>
          <p:cNvPr id="14" name="Textfeld 13">
            <a:extLst>
              <a:ext uri="{FF2B5EF4-FFF2-40B4-BE49-F238E27FC236}">
                <a16:creationId xmlns:a16="http://schemas.microsoft.com/office/drawing/2014/main" id="{ABF743C6-47BB-4B08-8F22-3A017F200AED}"/>
              </a:ext>
            </a:extLst>
          </p:cNvPr>
          <p:cNvSpPr txBox="1"/>
          <p:nvPr/>
        </p:nvSpPr>
        <p:spPr>
          <a:xfrm>
            <a:off x="1688335" y="1326578"/>
            <a:ext cx="432048" cy="369332"/>
          </a:xfrm>
          <a:prstGeom prst="rect">
            <a:avLst/>
          </a:prstGeom>
          <a:noFill/>
          <a:ln w="28575">
            <a:solidFill>
              <a:schemeClr val="tx1"/>
            </a:solidFill>
          </a:ln>
        </p:spPr>
        <p:txBody>
          <a:bodyPr wrap="square" rtlCol="0">
            <a:spAutoFit/>
          </a:bodyPr>
          <a:lstStyle/>
          <a:p>
            <a:pPr algn="ctr"/>
            <a:r>
              <a:rPr lang="de-DE" b="1" dirty="0"/>
              <a:t>=</a:t>
            </a:r>
          </a:p>
        </p:txBody>
      </p:sp>
      <p:sp>
        <p:nvSpPr>
          <p:cNvPr id="15" name="Textfeld 14">
            <a:extLst>
              <a:ext uri="{FF2B5EF4-FFF2-40B4-BE49-F238E27FC236}">
                <a16:creationId xmlns:a16="http://schemas.microsoft.com/office/drawing/2014/main" id="{77D3256D-A816-4FF2-BB39-DEF550F8478C}"/>
              </a:ext>
            </a:extLst>
          </p:cNvPr>
          <p:cNvSpPr txBox="1"/>
          <p:nvPr/>
        </p:nvSpPr>
        <p:spPr>
          <a:xfrm>
            <a:off x="1688335" y="1782593"/>
            <a:ext cx="432048" cy="369332"/>
          </a:xfrm>
          <a:prstGeom prst="rect">
            <a:avLst/>
          </a:prstGeom>
          <a:noFill/>
          <a:ln w="28575">
            <a:solidFill>
              <a:schemeClr val="tx1"/>
            </a:solidFill>
          </a:ln>
        </p:spPr>
        <p:txBody>
          <a:bodyPr wrap="square" rtlCol="0">
            <a:spAutoFit/>
          </a:bodyPr>
          <a:lstStyle/>
          <a:p>
            <a:pPr algn="ctr"/>
            <a:r>
              <a:rPr lang="de-DE" b="1" dirty="0"/>
              <a:t>+</a:t>
            </a:r>
          </a:p>
        </p:txBody>
      </p:sp>
      <p:sp>
        <p:nvSpPr>
          <p:cNvPr id="16" name="Textfeld 15">
            <a:extLst>
              <a:ext uri="{FF2B5EF4-FFF2-40B4-BE49-F238E27FC236}">
                <a16:creationId xmlns:a16="http://schemas.microsoft.com/office/drawing/2014/main" id="{394D3DEA-6CB5-4BDD-80EF-4C12C91CC602}"/>
              </a:ext>
            </a:extLst>
          </p:cNvPr>
          <p:cNvSpPr txBox="1"/>
          <p:nvPr/>
        </p:nvSpPr>
        <p:spPr>
          <a:xfrm>
            <a:off x="1688335" y="2252905"/>
            <a:ext cx="432048" cy="369332"/>
          </a:xfrm>
          <a:prstGeom prst="rect">
            <a:avLst/>
          </a:prstGeom>
          <a:noFill/>
          <a:ln w="28575">
            <a:solidFill>
              <a:schemeClr val="tx1"/>
            </a:solidFill>
          </a:ln>
        </p:spPr>
        <p:txBody>
          <a:bodyPr wrap="square" rtlCol="0">
            <a:spAutoFit/>
          </a:bodyPr>
          <a:lstStyle/>
          <a:p>
            <a:pPr algn="ctr"/>
            <a:r>
              <a:rPr lang="de-DE" b="1" dirty="0"/>
              <a:t>-</a:t>
            </a:r>
          </a:p>
        </p:txBody>
      </p:sp>
      <p:sp>
        <p:nvSpPr>
          <p:cNvPr id="17" name="Textfeld 16">
            <a:extLst>
              <a:ext uri="{FF2B5EF4-FFF2-40B4-BE49-F238E27FC236}">
                <a16:creationId xmlns:a16="http://schemas.microsoft.com/office/drawing/2014/main" id="{1304C8ED-5FFD-4B24-B651-7A186F36FAE0}"/>
              </a:ext>
            </a:extLst>
          </p:cNvPr>
          <p:cNvSpPr txBox="1"/>
          <p:nvPr/>
        </p:nvSpPr>
        <p:spPr>
          <a:xfrm>
            <a:off x="1688335" y="2708920"/>
            <a:ext cx="432048" cy="369332"/>
          </a:xfrm>
          <a:prstGeom prst="rect">
            <a:avLst/>
          </a:prstGeom>
          <a:noFill/>
          <a:ln w="28575">
            <a:solidFill>
              <a:schemeClr val="tx1"/>
            </a:solidFill>
          </a:ln>
        </p:spPr>
        <p:txBody>
          <a:bodyPr wrap="square" rtlCol="0">
            <a:spAutoFit/>
          </a:bodyPr>
          <a:lstStyle/>
          <a:p>
            <a:pPr algn="ctr"/>
            <a:r>
              <a:rPr lang="de-DE" b="1" dirty="0"/>
              <a:t>*</a:t>
            </a:r>
          </a:p>
        </p:txBody>
      </p:sp>
      <p:sp>
        <p:nvSpPr>
          <p:cNvPr id="18" name="Textfeld 17">
            <a:extLst>
              <a:ext uri="{FF2B5EF4-FFF2-40B4-BE49-F238E27FC236}">
                <a16:creationId xmlns:a16="http://schemas.microsoft.com/office/drawing/2014/main" id="{4EE84889-6E86-4CB0-A47A-9289ED24650A}"/>
              </a:ext>
            </a:extLst>
          </p:cNvPr>
          <p:cNvSpPr txBox="1"/>
          <p:nvPr/>
        </p:nvSpPr>
        <p:spPr>
          <a:xfrm>
            <a:off x="1688335" y="3195759"/>
            <a:ext cx="432048" cy="369332"/>
          </a:xfrm>
          <a:prstGeom prst="rect">
            <a:avLst/>
          </a:prstGeom>
          <a:noFill/>
          <a:ln w="28575">
            <a:solidFill>
              <a:schemeClr val="tx1"/>
            </a:solidFill>
          </a:ln>
        </p:spPr>
        <p:txBody>
          <a:bodyPr wrap="square" rtlCol="0">
            <a:spAutoFit/>
          </a:bodyPr>
          <a:lstStyle/>
          <a:p>
            <a:pPr algn="ctr"/>
            <a:r>
              <a:rPr lang="de-DE" b="1" dirty="0"/>
              <a:t>:</a:t>
            </a:r>
          </a:p>
        </p:txBody>
      </p:sp>
      <p:sp>
        <p:nvSpPr>
          <p:cNvPr id="19" name="Textfeld 18">
            <a:extLst>
              <a:ext uri="{FF2B5EF4-FFF2-40B4-BE49-F238E27FC236}">
                <a16:creationId xmlns:a16="http://schemas.microsoft.com/office/drawing/2014/main" id="{4CB5CE2A-88D3-45DB-B9E0-CA8C1E154D80}"/>
              </a:ext>
            </a:extLst>
          </p:cNvPr>
          <p:cNvSpPr txBox="1"/>
          <p:nvPr/>
        </p:nvSpPr>
        <p:spPr>
          <a:xfrm>
            <a:off x="1688335" y="3651774"/>
            <a:ext cx="432048" cy="369332"/>
          </a:xfrm>
          <a:prstGeom prst="rect">
            <a:avLst/>
          </a:prstGeom>
          <a:noFill/>
          <a:ln w="28575">
            <a:solidFill>
              <a:schemeClr val="tx1"/>
            </a:solidFill>
          </a:ln>
        </p:spPr>
        <p:txBody>
          <a:bodyPr wrap="square" rtlCol="0">
            <a:spAutoFit/>
          </a:bodyPr>
          <a:lstStyle/>
          <a:p>
            <a:pPr algn="ctr"/>
            <a:r>
              <a:rPr lang="de-DE" b="1" dirty="0"/>
              <a:t>(</a:t>
            </a:r>
          </a:p>
        </p:txBody>
      </p:sp>
      <p:sp>
        <p:nvSpPr>
          <p:cNvPr id="20" name="Textfeld 19">
            <a:extLst>
              <a:ext uri="{FF2B5EF4-FFF2-40B4-BE49-F238E27FC236}">
                <a16:creationId xmlns:a16="http://schemas.microsoft.com/office/drawing/2014/main" id="{8D6C48DD-08A3-4F2A-B3B4-DEC26CA581C0}"/>
              </a:ext>
            </a:extLst>
          </p:cNvPr>
          <p:cNvSpPr txBox="1"/>
          <p:nvPr/>
        </p:nvSpPr>
        <p:spPr>
          <a:xfrm>
            <a:off x="1688335" y="4125786"/>
            <a:ext cx="432048" cy="369332"/>
          </a:xfrm>
          <a:prstGeom prst="rect">
            <a:avLst/>
          </a:prstGeom>
          <a:noFill/>
          <a:ln w="28575">
            <a:solidFill>
              <a:schemeClr val="tx1"/>
            </a:solidFill>
          </a:ln>
        </p:spPr>
        <p:txBody>
          <a:bodyPr wrap="square" rtlCol="0">
            <a:spAutoFit/>
          </a:bodyPr>
          <a:lstStyle/>
          <a:p>
            <a:pPr algn="ctr"/>
            <a:r>
              <a:rPr lang="de-DE" b="1" dirty="0"/>
              <a:t>)</a:t>
            </a:r>
          </a:p>
        </p:txBody>
      </p:sp>
      <p:sp>
        <p:nvSpPr>
          <p:cNvPr id="21" name="Textfeld 20">
            <a:extLst>
              <a:ext uri="{FF2B5EF4-FFF2-40B4-BE49-F238E27FC236}">
                <a16:creationId xmlns:a16="http://schemas.microsoft.com/office/drawing/2014/main" id="{A8AA1674-152D-4D34-8073-0CF3106539B0}"/>
              </a:ext>
            </a:extLst>
          </p:cNvPr>
          <p:cNvSpPr txBox="1"/>
          <p:nvPr/>
        </p:nvSpPr>
        <p:spPr>
          <a:xfrm>
            <a:off x="1688335" y="4581801"/>
            <a:ext cx="432048" cy="369332"/>
          </a:xfrm>
          <a:prstGeom prst="rect">
            <a:avLst/>
          </a:prstGeom>
          <a:noFill/>
          <a:ln w="28575">
            <a:solidFill>
              <a:schemeClr val="tx1"/>
            </a:solidFill>
          </a:ln>
        </p:spPr>
        <p:txBody>
          <a:bodyPr wrap="square" rtlCol="0">
            <a:spAutoFit/>
          </a:bodyPr>
          <a:lstStyle/>
          <a:p>
            <a:pPr algn="ctr"/>
            <a:endParaRPr lang="de-DE" b="1" dirty="0"/>
          </a:p>
        </p:txBody>
      </p:sp>
      <p:sp>
        <p:nvSpPr>
          <p:cNvPr id="22" name="Textfeld 21">
            <a:extLst>
              <a:ext uri="{FF2B5EF4-FFF2-40B4-BE49-F238E27FC236}">
                <a16:creationId xmlns:a16="http://schemas.microsoft.com/office/drawing/2014/main" id="{99F142B8-DF67-4A99-B104-D632D0E63242}"/>
              </a:ext>
            </a:extLst>
          </p:cNvPr>
          <p:cNvSpPr txBox="1"/>
          <p:nvPr/>
        </p:nvSpPr>
        <p:spPr>
          <a:xfrm>
            <a:off x="1688335" y="5058696"/>
            <a:ext cx="432048" cy="369332"/>
          </a:xfrm>
          <a:prstGeom prst="rect">
            <a:avLst/>
          </a:prstGeom>
          <a:noFill/>
          <a:ln w="28575">
            <a:solidFill>
              <a:schemeClr val="tx1"/>
            </a:solidFill>
          </a:ln>
        </p:spPr>
        <p:txBody>
          <a:bodyPr wrap="square" rtlCol="0">
            <a:spAutoFit/>
          </a:bodyPr>
          <a:lstStyle/>
          <a:p>
            <a:pPr algn="ctr"/>
            <a:endParaRPr lang="de-DE" b="1" dirty="0"/>
          </a:p>
        </p:txBody>
      </p:sp>
      <p:sp>
        <p:nvSpPr>
          <p:cNvPr id="23" name="Textfeld 22">
            <a:extLst>
              <a:ext uri="{FF2B5EF4-FFF2-40B4-BE49-F238E27FC236}">
                <a16:creationId xmlns:a16="http://schemas.microsoft.com/office/drawing/2014/main" id="{052C93C0-141F-4CD8-A5FC-9CE65DDEC719}"/>
              </a:ext>
            </a:extLst>
          </p:cNvPr>
          <p:cNvSpPr txBox="1"/>
          <p:nvPr/>
        </p:nvSpPr>
        <p:spPr>
          <a:xfrm>
            <a:off x="1688335" y="5514711"/>
            <a:ext cx="432048" cy="369332"/>
          </a:xfrm>
          <a:prstGeom prst="rect">
            <a:avLst/>
          </a:prstGeom>
          <a:noFill/>
          <a:ln w="28575">
            <a:solidFill>
              <a:schemeClr val="tx1"/>
            </a:solidFill>
          </a:ln>
        </p:spPr>
        <p:txBody>
          <a:bodyPr wrap="square" rtlCol="0">
            <a:spAutoFit/>
          </a:bodyPr>
          <a:lstStyle/>
          <a:p>
            <a:pPr algn="ctr"/>
            <a:endParaRPr lang="de-DE" b="1" dirty="0"/>
          </a:p>
        </p:txBody>
      </p:sp>
    </p:spTree>
    <p:extLst>
      <p:ext uri="{BB962C8B-B14F-4D97-AF65-F5344CB8AC3E}">
        <p14:creationId xmlns:p14="http://schemas.microsoft.com/office/powerpoint/2010/main" val="388019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fontScale="90000"/>
          </a:bodyPr>
          <a:lstStyle/>
          <a:p>
            <a:r>
              <a:rPr lang="en-US" dirty="0"/>
              <a:t>        </a:t>
            </a:r>
            <a:r>
              <a:rPr lang="en-US" sz="2700" dirty="0"/>
              <a:t>Constructing Equalities using the </a:t>
            </a:r>
            <a:r>
              <a:rPr lang="en-US" sz="2700" dirty="0" err="1"/>
              <a:t>MathScrabble</a:t>
            </a:r>
            <a:r>
              <a:rPr lang="en-US" sz="2700" dirty="0"/>
              <a:t> symbols</a:t>
            </a:r>
            <a:endParaRPr lang="el-GR" sz="2700" dirty="0"/>
          </a:p>
        </p:txBody>
      </p:sp>
      <p:sp>
        <p:nvSpPr>
          <p:cNvPr id="3" name="Content Placeholder 2"/>
          <p:cNvSpPr>
            <a:spLocks noGrp="1"/>
          </p:cNvSpPr>
          <p:nvPr>
            <p:ph idx="1"/>
          </p:nvPr>
        </p:nvSpPr>
        <p:spPr/>
        <p:txBody>
          <a:bodyPr/>
          <a:lstStyle/>
          <a:p>
            <a:r>
              <a:rPr lang="en-GB" dirty="0"/>
              <a:t>General Aims</a:t>
            </a:r>
            <a:endParaRPr lang="el-GR" dirty="0"/>
          </a:p>
          <a:p>
            <a:r>
              <a:rPr lang="en-US" dirty="0"/>
              <a:t>This lesson can be used as an opportunity for </a:t>
            </a:r>
            <a:r>
              <a:rPr lang="en-US" u="sng" dirty="0"/>
              <a:t>consolidation</a:t>
            </a:r>
            <a:r>
              <a:rPr lang="en-US" dirty="0"/>
              <a:t> of the basic arithmetic operations and the idea of equality as a relation connecting equal quantities.  Furthermore it provides the opportunity for developing </a:t>
            </a:r>
            <a:r>
              <a:rPr lang="en-US" u="sng" dirty="0"/>
              <a:t>problem solving and critical thinking skills</a:t>
            </a:r>
            <a:endParaRPr lang="el-GR" dirty="0"/>
          </a:p>
        </p:txBody>
      </p:sp>
      <p:pic>
        <p:nvPicPr>
          <p:cNvPr id="4" name="Grafik 1073742000"/>
          <p:cNvPicPr/>
          <p:nvPr/>
        </p:nvPicPr>
        <p:blipFill rotWithShape="1">
          <a:blip r:embed="rId2" cstate="print">
            <a:extLst>
              <a:ext uri="{28A0092B-C50C-407E-A947-70E740481C1C}">
                <a14:useLocalDpi xmlns:a14="http://schemas.microsoft.com/office/drawing/2010/main"/>
              </a:ext>
            </a:extLst>
          </a:blip>
          <a:srcRect/>
          <a:stretch/>
        </p:blipFill>
        <p:spPr bwMode="auto">
          <a:xfrm>
            <a:off x="539552" y="404664"/>
            <a:ext cx="720080" cy="5646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fontScale="90000"/>
          </a:bodyPr>
          <a:lstStyle/>
          <a:p>
            <a:r>
              <a:rPr lang="en-US" dirty="0"/>
              <a:t>        </a:t>
            </a:r>
            <a:r>
              <a:rPr lang="en-US" sz="2700" dirty="0"/>
              <a:t>Constructing Equalities using the </a:t>
            </a:r>
            <a:r>
              <a:rPr lang="en-US" sz="2700" dirty="0" err="1"/>
              <a:t>MathScrabble</a:t>
            </a:r>
            <a:r>
              <a:rPr lang="en-US" sz="2700" dirty="0"/>
              <a:t> symbols</a:t>
            </a:r>
            <a:endParaRPr lang="el-GR" sz="2700" dirty="0"/>
          </a:p>
        </p:txBody>
      </p:sp>
      <p:sp>
        <p:nvSpPr>
          <p:cNvPr id="3" name="Content Placeholder 2"/>
          <p:cNvSpPr>
            <a:spLocks noGrp="1"/>
          </p:cNvSpPr>
          <p:nvPr>
            <p:ph idx="1"/>
          </p:nvPr>
        </p:nvSpPr>
        <p:spPr/>
        <p:txBody>
          <a:bodyPr>
            <a:normAutofit fontScale="77500" lnSpcReduction="20000"/>
          </a:bodyPr>
          <a:lstStyle/>
          <a:p>
            <a:pPr>
              <a:buNone/>
            </a:pPr>
            <a:r>
              <a:rPr lang="en-GB" dirty="0"/>
              <a:t>Objectives</a:t>
            </a:r>
            <a:endParaRPr lang="el-GR" dirty="0"/>
          </a:p>
          <a:p>
            <a:pPr>
              <a:buNone/>
            </a:pPr>
            <a:endParaRPr lang="el-GR" dirty="0"/>
          </a:p>
          <a:p>
            <a:r>
              <a:rPr lang="en-US" dirty="0"/>
              <a:t>Recognize the meaning/ representation of the digits 0, 1 … 9 and the symbols +, -, ×, ÷, =, (, )</a:t>
            </a:r>
            <a:endParaRPr lang="el-GR" dirty="0"/>
          </a:p>
          <a:p>
            <a:r>
              <a:rPr lang="en-US" dirty="0"/>
              <a:t>Recognize the meaning and representation of positive integers in the range 0 … 1000.</a:t>
            </a:r>
            <a:endParaRPr lang="el-GR" dirty="0"/>
          </a:p>
          <a:p>
            <a:r>
              <a:rPr lang="en-US" dirty="0"/>
              <a:t>Adding, subtracting, multiplying and dividing integers in the range 0 … 100.</a:t>
            </a:r>
            <a:endParaRPr lang="el-GR" dirty="0"/>
          </a:p>
          <a:p>
            <a:r>
              <a:rPr lang="en-US" dirty="0"/>
              <a:t>Using a calculator for the above operations</a:t>
            </a:r>
            <a:endParaRPr lang="el-GR" dirty="0"/>
          </a:p>
          <a:p>
            <a:r>
              <a:rPr lang="en-US" dirty="0"/>
              <a:t>Constructing/ Writing equalities, using the symbols that are part of the </a:t>
            </a:r>
            <a:r>
              <a:rPr lang="en-US" dirty="0" err="1"/>
              <a:t>MathScrabble</a:t>
            </a:r>
            <a:r>
              <a:rPr lang="en-US" dirty="0"/>
              <a:t> game</a:t>
            </a:r>
            <a:endParaRPr lang="el-GR" dirty="0"/>
          </a:p>
          <a:p>
            <a:r>
              <a:rPr lang="en-US" dirty="0"/>
              <a:t>Checking the validity of an equality</a:t>
            </a:r>
            <a:endParaRPr lang="el-GR" dirty="0"/>
          </a:p>
          <a:p>
            <a:endParaRPr lang="el-GR" dirty="0"/>
          </a:p>
        </p:txBody>
      </p:sp>
      <p:pic>
        <p:nvPicPr>
          <p:cNvPr id="4" name="Grafik 1073742000"/>
          <p:cNvPicPr/>
          <p:nvPr/>
        </p:nvPicPr>
        <p:blipFill rotWithShape="1">
          <a:blip r:embed="rId2" cstate="print">
            <a:extLst>
              <a:ext uri="{28A0092B-C50C-407E-A947-70E740481C1C}">
                <a14:useLocalDpi xmlns:a14="http://schemas.microsoft.com/office/drawing/2010/main"/>
              </a:ext>
            </a:extLst>
          </a:blip>
          <a:srcRect/>
          <a:stretch/>
        </p:blipFill>
        <p:spPr bwMode="auto">
          <a:xfrm>
            <a:off x="539552" y="404664"/>
            <a:ext cx="720080" cy="5646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fontScale="90000"/>
          </a:bodyPr>
          <a:lstStyle/>
          <a:p>
            <a:r>
              <a:rPr lang="en-US" dirty="0"/>
              <a:t>        </a:t>
            </a:r>
            <a:r>
              <a:rPr lang="en-US" sz="2700" dirty="0"/>
              <a:t>Constructing Equalities using the </a:t>
            </a:r>
            <a:r>
              <a:rPr lang="en-US" sz="2700" dirty="0" err="1"/>
              <a:t>MathScrabble</a:t>
            </a:r>
            <a:r>
              <a:rPr lang="en-US" sz="2700" dirty="0"/>
              <a:t> symbols</a:t>
            </a:r>
            <a:endParaRPr lang="el-GR" sz="2700" dirty="0"/>
          </a:p>
        </p:txBody>
      </p:sp>
      <p:sp>
        <p:nvSpPr>
          <p:cNvPr id="3" name="Content Placeholder 2"/>
          <p:cNvSpPr>
            <a:spLocks noGrp="1"/>
          </p:cNvSpPr>
          <p:nvPr>
            <p:ph idx="1"/>
          </p:nvPr>
        </p:nvSpPr>
        <p:spPr>
          <a:xfrm>
            <a:off x="457200" y="1052736"/>
            <a:ext cx="8229600" cy="5073427"/>
          </a:xfrm>
        </p:spPr>
        <p:txBody>
          <a:bodyPr>
            <a:normAutofit fontScale="70000" lnSpcReduction="20000"/>
          </a:bodyPr>
          <a:lstStyle/>
          <a:p>
            <a:pPr>
              <a:buNone/>
            </a:pPr>
            <a:r>
              <a:rPr lang="en-GB" dirty="0"/>
              <a:t>Remarks and General Comments</a:t>
            </a:r>
          </a:p>
          <a:p>
            <a:pPr>
              <a:buNone/>
            </a:pPr>
            <a:endParaRPr lang="el-GR" dirty="0"/>
          </a:p>
          <a:p>
            <a:r>
              <a:rPr lang="en-US" dirty="0"/>
              <a:t>A lesson of 40 to 45 minutes duration,  with emphasis on </a:t>
            </a:r>
            <a:r>
              <a:rPr lang="en-US" b="1" u="sng" dirty="0"/>
              <a:t>consolidation </a:t>
            </a:r>
            <a:r>
              <a:rPr lang="en-US" dirty="0"/>
              <a:t>of the concepts and processes identified in the General Aims. </a:t>
            </a:r>
            <a:endParaRPr lang="el-GR" dirty="0"/>
          </a:p>
          <a:p>
            <a:r>
              <a:rPr lang="en-US" dirty="0"/>
              <a:t>Through this approach it is aimed to enable the students to recognize the meaning of equality and to provide them with opportunities for identifying valid ones.  Furthermore it is expected to provide opportunities for constructing ones themselves using as many tiles as possible and then place them on the Board </a:t>
            </a:r>
            <a:endParaRPr lang="el-GR" dirty="0"/>
          </a:p>
          <a:p>
            <a:r>
              <a:rPr lang="en-US" dirty="0"/>
              <a:t>In this lesson it is proposed </a:t>
            </a:r>
            <a:endParaRPr lang="el-GR" dirty="0"/>
          </a:p>
          <a:p>
            <a:pPr lvl="0"/>
            <a:r>
              <a:rPr lang="en-GB" dirty="0"/>
              <a:t>to present to the students’ idea of an equality </a:t>
            </a:r>
            <a:endParaRPr lang="el-GR" dirty="0"/>
          </a:p>
          <a:p>
            <a:pPr lvl="0"/>
            <a:r>
              <a:rPr lang="en-GB" dirty="0"/>
              <a:t>to provide opportunities  for basic arithmetic operations</a:t>
            </a:r>
          </a:p>
          <a:p>
            <a:pPr lvl="0"/>
            <a:r>
              <a:rPr lang="en-GB" dirty="0"/>
              <a:t>to form equalities using available tiles and placing them on the available board</a:t>
            </a:r>
            <a:endParaRPr lang="el-GR" dirty="0"/>
          </a:p>
          <a:p>
            <a:pPr lvl="0"/>
            <a:r>
              <a:rPr lang="en-GB" dirty="0"/>
              <a:t>to understand the process of simple problem solving</a:t>
            </a:r>
            <a:endParaRPr lang="el-GR" dirty="0"/>
          </a:p>
          <a:p>
            <a:endParaRPr lang="el-GR" dirty="0"/>
          </a:p>
        </p:txBody>
      </p:sp>
      <p:pic>
        <p:nvPicPr>
          <p:cNvPr id="4" name="Grafik 1073742000"/>
          <p:cNvPicPr/>
          <p:nvPr/>
        </p:nvPicPr>
        <p:blipFill rotWithShape="1">
          <a:blip r:embed="rId2" cstate="print">
            <a:extLst>
              <a:ext uri="{28A0092B-C50C-407E-A947-70E740481C1C}">
                <a14:useLocalDpi xmlns:a14="http://schemas.microsoft.com/office/drawing/2010/main"/>
              </a:ext>
            </a:extLst>
          </a:blip>
          <a:srcRect/>
          <a:stretch/>
        </p:blipFill>
        <p:spPr bwMode="auto">
          <a:xfrm>
            <a:off x="539552" y="404664"/>
            <a:ext cx="720080" cy="5646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fontScale="90000"/>
          </a:bodyPr>
          <a:lstStyle/>
          <a:p>
            <a:r>
              <a:rPr lang="en-US" dirty="0"/>
              <a:t>        </a:t>
            </a:r>
            <a:r>
              <a:rPr lang="en-US" sz="2700" dirty="0"/>
              <a:t>Constructing Equalities using the </a:t>
            </a:r>
            <a:r>
              <a:rPr lang="en-US" sz="2700" dirty="0" err="1"/>
              <a:t>MathScrabble</a:t>
            </a:r>
            <a:r>
              <a:rPr lang="en-US" sz="2700" dirty="0"/>
              <a:t> symbols</a:t>
            </a:r>
            <a:endParaRPr lang="el-GR" sz="2700" dirty="0"/>
          </a:p>
        </p:txBody>
      </p:sp>
      <p:sp>
        <p:nvSpPr>
          <p:cNvPr id="3" name="Content Placeholder 2"/>
          <p:cNvSpPr>
            <a:spLocks noGrp="1"/>
          </p:cNvSpPr>
          <p:nvPr>
            <p:ph idx="1"/>
          </p:nvPr>
        </p:nvSpPr>
        <p:spPr/>
        <p:txBody>
          <a:bodyPr>
            <a:normAutofit fontScale="85000" lnSpcReduction="20000"/>
          </a:bodyPr>
          <a:lstStyle/>
          <a:p>
            <a:pPr>
              <a:buNone/>
            </a:pPr>
            <a:r>
              <a:rPr lang="en-GB" dirty="0"/>
              <a:t>Tools Materials and Organisation</a:t>
            </a:r>
            <a:endParaRPr lang="el-GR" dirty="0"/>
          </a:p>
          <a:p>
            <a:r>
              <a:rPr lang="en-US" dirty="0"/>
              <a:t>The  learners are </a:t>
            </a:r>
            <a:r>
              <a:rPr lang="en-US" dirty="0" err="1"/>
              <a:t>organised</a:t>
            </a:r>
            <a:r>
              <a:rPr lang="en-US" dirty="0"/>
              <a:t> in groups of 2 to 4 and each group is provided with </a:t>
            </a:r>
          </a:p>
          <a:p>
            <a:r>
              <a:rPr lang="en-US" dirty="0"/>
              <a:t>The Board of the Game</a:t>
            </a:r>
          </a:p>
          <a:p>
            <a:r>
              <a:rPr lang="en-US" dirty="0"/>
              <a:t>A bag with tiles representing the various symbols for the game</a:t>
            </a:r>
          </a:p>
          <a:p>
            <a:r>
              <a:rPr lang="en-US" dirty="0"/>
              <a:t>A card with the rules of playing the game</a:t>
            </a:r>
          </a:p>
          <a:p>
            <a:r>
              <a:rPr lang="en-US" dirty="0"/>
              <a:t>A card with  the rules for scoring </a:t>
            </a:r>
          </a:p>
          <a:p>
            <a:r>
              <a:rPr lang="en-US" dirty="0"/>
              <a:t>Supporting  sheets for calculating the score at each round and for keeping the score for the whole game and for each player</a:t>
            </a:r>
          </a:p>
          <a:p>
            <a:endParaRPr lang="el-GR" dirty="0"/>
          </a:p>
        </p:txBody>
      </p:sp>
      <p:pic>
        <p:nvPicPr>
          <p:cNvPr id="4" name="Grafik 1073742000"/>
          <p:cNvPicPr/>
          <p:nvPr/>
        </p:nvPicPr>
        <p:blipFill rotWithShape="1">
          <a:blip r:embed="rId2" cstate="print">
            <a:extLst>
              <a:ext uri="{28A0092B-C50C-407E-A947-70E740481C1C}">
                <a14:useLocalDpi xmlns:a14="http://schemas.microsoft.com/office/drawing/2010/main"/>
              </a:ext>
            </a:extLst>
          </a:blip>
          <a:srcRect/>
          <a:stretch/>
        </p:blipFill>
        <p:spPr bwMode="auto">
          <a:xfrm>
            <a:off x="539552" y="404664"/>
            <a:ext cx="720080" cy="5646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07662139"/>
              </p:ext>
            </p:extLst>
          </p:nvPr>
        </p:nvGraphicFramePr>
        <p:xfrm>
          <a:off x="251520" y="332656"/>
          <a:ext cx="1868863" cy="4176464"/>
        </p:xfrm>
        <a:graphic>
          <a:graphicData uri="http://schemas.openxmlformats.org/drawingml/2006/table">
            <a:tbl>
              <a:tblPr/>
              <a:tblGrid>
                <a:gridCol w="1709853">
                  <a:extLst>
                    <a:ext uri="{9D8B030D-6E8A-4147-A177-3AD203B41FA5}">
                      <a16:colId xmlns:a16="http://schemas.microsoft.com/office/drawing/2014/main" val="20000"/>
                    </a:ext>
                  </a:extLst>
                </a:gridCol>
                <a:gridCol w="159010">
                  <a:extLst>
                    <a:ext uri="{9D8B030D-6E8A-4147-A177-3AD203B41FA5}">
                      <a16:colId xmlns:a16="http://schemas.microsoft.com/office/drawing/2014/main" val="20001"/>
                    </a:ext>
                  </a:extLst>
                </a:gridCol>
              </a:tblGrid>
              <a:tr h="4176464">
                <a:tc>
                  <a:txBody>
                    <a:bodyPr/>
                    <a:lstStyle/>
                    <a:p>
                      <a:pPr>
                        <a:lnSpc>
                          <a:spcPct val="115000"/>
                        </a:lnSpc>
                        <a:spcAft>
                          <a:spcPts val="400"/>
                        </a:spcAft>
                      </a:pPr>
                      <a:r>
                        <a:rPr lang="en-US" sz="2800" dirty="0">
                          <a:latin typeface="Calibri"/>
                          <a:ea typeface="Times New Roman"/>
                          <a:cs typeface="Times New Roman"/>
                        </a:rPr>
                        <a:t>The Board for the game</a:t>
                      </a:r>
                      <a:endParaRPr lang="el-GR" sz="2800" dirty="0">
                        <a:latin typeface="Calibri"/>
                        <a:ea typeface="Times New Roman"/>
                        <a:cs typeface="Times New Roman"/>
                      </a:endParaRPr>
                    </a:p>
                  </a:txBody>
                  <a:tcPr marL="66805" marR="66805" marT="0" marB="0">
                    <a:lnL>
                      <a:noFill/>
                    </a:lnL>
                    <a:lnR>
                      <a:noFill/>
                    </a:lnR>
                    <a:lnT>
                      <a:noFill/>
                    </a:lnT>
                    <a:lnB>
                      <a:noFill/>
                    </a:lnB>
                  </a:tcPr>
                </a:tc>
                <a:tc>
                  <a:txBody>
                    <a:bodyPr/>
                    <a:lstStyle/>
                    <a:p>
                      <a:pPr>
                        <a:lnSpc>
                          <a:spcPct val="115000"/>
                        </a:lnSpc>
                        <a:spcAft>
                          <a:spcPts val="400"/>
                        </a:spcAft>
                      </a:pPr>
                      <a:endParaRPr lang="en-US" sz="2400" dirty="0">
                        <a:latin typeface="Calibri"/>
                        <a:ea typeface="Times New Roman"/>
                        <a:cs typeface="Times New Roman"/>
                      </a:endParaRPr>
                    </a:p>
                  </a:txBody>
                  <a:tcPr marL="66805" marR="66805"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25" name="Picture 1"/>
          <p:cNvPicPr>
            <a:picLocks noChangeAspect="1" noChangeArrowheads="1"/>
          </p:cNvPicPr>
          <p:nvPr/>
        </p:nvPicPr>
        <p:blipFill>
          <a:blip r:embed="rId2" cstate="print"/>
          <a:srcRect l="16116" t="20621" r="42439" b="9888"/>
          <a:stretch>
            <a:fillRect/>
          </a:stretch>
        </p:blipFill>
        <p:spPr bwMode="auto">
          <a:xfrm>
            <a:off x="2195610" y="188640"/>
            <a:ext cx="6707286" cy="64807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9315578"/>
              </p:ext>
            </p:extLst>
          </p:nvPr>
        </p:nvGraphicFramePr>
        <p:xfrm>
          <a:off x="324226" y="332656"/>
          <a:ext cx="1943518" cy="5832648"/>
        </p:xfrm>
        <a:graphic>
          <a:graphicData uri="http://schemas.openxmlformats.org/drawingml/2006/table">
            <a:tbl>
              <a:tblPr/>
              <a:tblGrid>
                <a:gridCol w="1784508">
                  <a:extLst>
                    <a:ext uri="{9D8B030D-6E8A-4147-A177-3AD203B41FA5}">
                      <a16:colId xmlns:a16="http://schemas.microsoft.com/office/drawing/2014/main" val="20000"/>
                    </a:ext>
                  </a:extLst>
                </a:gridCol>
                <a:gridCol w="159010">
                  <a:extLst>
                    <a:ext uri="{9D8B030D-6E8A-4147-A177-3AD203B41FA5}">
                      <a16:colId xmlns:a16="http://schemas.microsoft.com/office/drawing/2014/main" val="20001"/>
                    </a:ext>
                  </a:extLst>
                </a:gridCol>
              </a:tblGrid>
              <a:tr h="5832648">
                <a:tc>
                  <a:txBody>
                    <a:bodyPr/>
                    <a:lstStyle/>
                    <a:p>
                      <a:pPr>
                        <a:lnSpc>
                          <a:spcPct val="115000"/>
                        </a:lnSpc>
                        <a:spcAft>
                          <a:spcPts val="400"/>
                        </a:spcAft>
                      </a:pPr>
                      <a:r>
                        <a:rPr lang="en-US" sz="2400" dirty="0">
                          <a:latin typeface="Calibri"/>
                          <a:ea typeface="Times New Roman"/>
                          <a:cs typeface="Times New Roman"/>
                        </a:rPr>
                        <a:t>The Board for the game in a format for reference and</a:t>
                      </a:r>
                      <a:r>
                        <a:rPr lang="en-US" sz="2400" baseline="0" dirty="0">
                          <a:latin typeface="Calibri"/>
                          <a:ea typeface="Times New Roman"/>
                          <a:cs typeface="Times New Roman"/>
                        </a:rPr>
                        <a:t> determining the position of cells on it </a:t>
                      </a:r>
                      <a:endParaRPr lang="el-GR" sz="2400" dirty="0">
                        <a:latin typeface="Calibri"/>
                        <a:ea typeface="Times New Roman"/>
                        <a:cs typeface="Times New Roman"/>
                      </a:endParaRPr>
                    </a:p>
                  </a:txBody>
                  <a:tcPr marL="66805" marR="66805" marT="0" marB="0">
                    <a:lnL>
                      <a:noFill/>
                    </a:lnL>
                    <a:lnR>
                      <a:noFill/>
                    </a:lnR>
                    <a:lnT>
                      <a:noFill/>
                    </a:lnT>
                    <a:lnB>
                      <a:noFill/>
                    </a:lnB>
                  </a:tcPr>
                </a:tc>
                <a:tc>
                  <a:txBody>
                    <a:bodyPr/>
                    <a:lstStyle/>
                    <a:p>
                      <a:pPr>
                        <a:lnSpc>
                          <a:spcPct val="115000"/>
                        </a:lnSpc>
                        <a:spcAft>
                          <a:spcPts val="400"/>
                        </a:spcAft>
                      </a:pPr>
                      <a:endParaRPr lang="en-US" sz="2400" dirty="0">
                        <a:latin typeface="Calibri"/>
                        <a:ea typeface="Times New Roman"/>
                        <a:cs typeface="Times New Roman"/>
                      </a:endParaRPr>
                    </a:p>
                  </a:txBody>
                  <a:tcPr marL="66805" marR="66805"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4" name="Picture 3"/>
          <p:cNvPicPr/>
          <p:nvPr/>
        </p:nvPicPr>
        <p:blipFill>
          <a:blip r:embed="rId2" cstate="print"/>
          <a:srcRect l="28112" t="23247" r="36515" b="14207"/>
          <a:stretch>
            <a:fillRect/>
          </a:stretch>
        </p:blipFill>
        <p:spPr bwMode="auto">
          <a:xfrm>
            <a:off x="2267744" y="188640"/>
            <a:ext cx="6696744" cy="64807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7" name="Picture 19"/>
          <p:cNvPicPr>
            <a:picLocks noChangeAspect="1" noChangeArrowheads="1"/>
          </p:cNvPicPr>
          <p:nvPr/>
        </p:nvPicPr>
        <p:blipFill>
          <a:blip r:embed="rId2" cstate="print"/>
          <a:srcRect l="36393" t="20534" r="24524" b="15981"/>
          <a:stretch>
            <a:fillRect/>
          </a:stretch>
        </p:blipFill>
        <p:spPr bwMode="auto">
          <a:xfrm>
            <a:off x="1187624" y="260648"/>
            <a:ext cx="7614492" cy="64087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974</Words>
  <Application>Microsoft Office PowerPoint</Application>
  <PresentationFormat>Bildschirmpräsentation (4:3)</PresentationFormat>
  <Paragraphs>105</Paragraphs>
  <Slides>25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25</vt:i4>
      </vt:variant>
    </vt:vector>
  </HeadingPairs>
  <TitlesOfParts>
    <vt:vector size="29" baseType="lpstr">
      <vt:lpstr>Arial</vt:lpstr>
      <vt:lpstr>Calibri</vt:lpstr>
      <vt:lpstr>Times New Roman</vt:lpstr>
      <vt:lpstr>Office Theme</vt:lpstr>
      <vt:lpstr>PowerPoint-Präsentation</vt:lpstr>
      <vt:lpstr>       3.2 Math Scrabble   </vt:lpstr>
      <vt:lpstr>        Constructing Equalities using the MathScrabble symbols</vt:lpstr>
      <vt:lpstr>        Constructing Equalities using the MathScrabble symbols</vt:lpstr>
      <vt:lpstr>        Constructing Equalities using the MathScrabble symbols</vt:lpstr>
      <vt:lpstr>        Constructing Equalities using the MathScrabble symbols</vt:lpstr>
      <vt:lpstr>PowerPoint-Präsentation</vt:lpstr>
      <vt:lpstr>PowerPoint-Präsentation</vt:lpstr>
      <vt:lpstr>PowerPoint-Präsentation</vt:lpstr>
      <vt:lpstr>PowerPoint-Präsentation</vt:lpstr>
      <vt:lpstr>        Constructing Equalities using the MathScrabble symbols</vt:lpstr>
      <vt:lpstr>        Constructing Equalities using the MathScrabble symbols</vt:lpstr>
      <vt:lpstr>        Constructing Equalities using the MathScrabble symbols  DESCRIPTION OF THE LESSON  </vt:lpstr>
      <vt:lpstr>        Constructing Equalities using the MathScrabble symbols  DESCRIPTION OF THE LESSON  </vt:lpstr>
      <vt:lpstr>PowerPoint-Präsentation</vt:lpstr>
      <vt:lpstr>        Constructing Equalities using the MathScrabble symbols  DESCRIPTION OF THE LESSON  </vt:lpstr>
      <vt:lpstr>PowerPoint-Präsentation</vt:lpstr>
      <vt:lpstr>        Constructing Equalities using the MathScrabble symbols  DESCRIPTION OF THE LESSON  </vt:lpstr>
      <vt:lpstr>PowerPoint-Präsentation</vt:lpstr>
      <vt:lpstr>        Constructing Equalities using the MathScrabble symbols  DESCRIPTION OF THE LESSON  </vt:lpstr>
      <vt:lpstr>PowerPoint-Präsentation</vt:lpstr>
      <vt:lpstr>PowerPoint-Präsentation</vt:lpstr>
      <vt:lpstr>        Constructing Equalities using the MathScrabble symbols  DESCRIPTION OF THE LESSON  </vt:lpstr>
      <vt:lpstr>        Constructing Equalities using the MathScrabble symbols  DESCRIPTION OF THE LESSON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a lesson for the game</dc:title>
  <dc:creator>Andreas Skotinos</dc:creator>
  <cp:lastModifiedBy>Roland Schneidt</cp:lastModifiedBy>
  <cp:revision>35</cp:revision>
  <dcterms:created xsi:type="dcterms:W3CDTF">2017-06-23T05:56:04Z</dcterms:created>
  <dcterms:modified xsi:type="dcterms:W3CDTF">2017-09-09T14:02:57Z</dcterms:modified>
</cp:coreProperties>
</file>